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9F9740C-BFE0-4376-8FBA-C411A199FBDD}">
  <a:tblStyle styleId="{B9F9740C-BFE0-4376-8FBA-C411A199FB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642DE58-5547-4997-8B35-7BF14F1CB83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44b50f238_0_2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44b50f238_0_2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44b50f238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44b50f238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44b50f238_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44b50f238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44b50f238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44b50f238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a76eea7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a76eea7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44b50f238_0_2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44b50f238_0_2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44b50f238_0_4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44b50f238_0_4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44b50f238_0_4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44b50f238_0_4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44b50f238_0_5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44b50f238_0_5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44b50f238_0_2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44b50f238_0_2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44b50f238_0_6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44b50f238_0_6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44b50f238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44b50f238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a76eea74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a76eea74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44b50f238_0_3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44b50f238_0_3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4b50f238_0_3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4b50f238_0_3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44b50f238_0_6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44b50f238_0_6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44b50f238_0_7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44b50f238_0_7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44b50f238_0_5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44b50f238_0_5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44b50f238_0_5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44b50f238_0_5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44b50f238_0_5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44b50f238_0_5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44b50f238_0_7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44b50f238_0_7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44b50f23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44b50f23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44b50f238_0_2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44b50f238_0_2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2b94d593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2b94d59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44181ef81_1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44181ef81_1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a76eea74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a76eea74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a76eea74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a76eea74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a76eea747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a76eea747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7a76eea74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7a76eea74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a76eea747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a76eea747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a76eea747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a76eea747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a76eea747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a76eea747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44b50f2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44b50f2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a76eea747_2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a76eea747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a76eea747_2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a76eea747_2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a76eea747_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a76eea747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a76eea747_2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7a76eea747_2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a76eea747_2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7a76eea747_2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a76eea747_2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a76eea747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a76eea747_2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7a76eea747_2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a76eea747_2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a76eea747_2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f810f23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f810f23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44b50f238_0_5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44b50f238_0_5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2b6ec62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2b6ec62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44b50f238_0_5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744b50f238_0_5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44b50f238_0_5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44b50f238_0_5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744b50f238_0_5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744b50f238_0_5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a76eea7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7a76eea7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44b50f238_0_5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44b50f238_0_5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744b50f238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744b50f238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44b50f238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744b50f238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f799ddc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f799ddc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44b50f238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44b50f238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2be8b19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62be8b19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44b50f238_0_6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44b50f238_0_6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76eea74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76eea74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f810f23b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f810f23b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44b50f238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44b50f238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44b50f238_0_1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44b50f238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508001" y="457200"/>
            <a:ext cx="64476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508001" y="3352800"/>
            <a:ext cx="64476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698500" y="457200"/>
            <a:ext cx="60705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1024604" y="2724150"/>
            <a:ext cx="5418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508001" y="3352800"/>
            <a:ext cx="64476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406403" y="59278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04" name="Google Shape;104;p12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508001" y="1448991"/>
            <a:ext cx="64476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698500" y="457200"/>
            <a:ext cx="60705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507999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2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406403" y="59278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19" name="Google Shape;119;p14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6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514349" y="457200"/>
            <a:ext cx="64413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507999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000"/>
              <a:buFont typeface="Trebuchet MS"/>
              <a:buNone/>
              <a:defRPr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800"/>
              <a:buFont typeface="Trebuchet MS"/>
              <a:buNone/>
              <a:defRPr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700"/>
              <a:buFont typeface="Trebuchet MS"/>
              <a:buNone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 rot="5400000">
            <a:off x="2276402" y="-148058"/>
            <a:ext cx="2910600" cy="6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 rot="5400000">
            <a:off x="4495662" y="1937249"/>
            <a:ext cx="39387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 rot="5400000">
            <a:off x="1186264" y="-220950"/>
            <a:ext cx="39387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2100" lvl="1" marL="914400" rtl="0">
              <a:spcBef>
                <a:spcPts val="800"/>
              </a:spcBef>
              <a:spcAft>
                <a:spcPts val="0"/>
              </a:spcAft>
              <a:buSzPts val="1000"/>
              <a:buChar char="▶"/>
              <a:defRPr/>
            </a:lvl2pPr>
            <a:lvl3pPr indent="-279400" lvl="2" marL="1371600" rtl="0">
              <a:spcBef>
                <a:spcPts val="800"/>
              </a:spcBef>
              <a:spcAft>
                <a:spcPts val="0"/>
              </a:spcAft>
              <a:buSzPts val="800"/>
              <a:buChar char="▶"/>
              <a:defRPr/>
            </a:lvl3pPr>
            <a:lvl4pPr indent="-273050" lvl="3" marL="18288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4pPr>
            <a:lvl5pPr indent="-273050" lvl="4" marL="22860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5pPr>
            <a:lvl6pPr indent="-273050" lvl="5" marL="27432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6pPr>
            <a:lvl7pPr indent="-273050" lvl="6" marL="32004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7pPr>
            <a:lvl8pPr indent="-273050" lvl="7" marL="36576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8pPr>
            <a:lvl9pPr indent="-273050" lvl="8" marL="41148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indent="-298450" lvl="0" marL="457200" rtl="0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2100" lvl="1" marL="914400" rtl="0">
              <a:spcBef>
                <a:spcPts val="800"/>
              </a:spcBef>
              <a:spcAft>
                <a:spcPts val="0"/>
              </a:spcAft>
              <a:buSzPts val="1000"/>
              <a:buChar char="▶"/>
              <a:defRPr/>
            </a:lvl2pPr>
            <a:lvl3pPr indent="-279400" lvl="2" marL="1371600" rtl="0">
              <a:spcBef>
                <a:spcPts val="800"/>
              </a:spcBef>
              <a:spcAft>
                <a:spcPts val="0"/>
              </a:spcAft>
              <a:buSzPts val="800"/>
              <a:buChar char="▶"/>
              <a:defRPr/>
            </a:lvl3pPr>
            <a:lvl4pPr indent="-273050" lvl="3" marL="18288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4pPr>
            <a:lvl5pPr indent="-273050" lvl="4" marL="22860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5pPr>
            <a:lvl6pPr indent="-273050" lvl="5" marL="27432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6pPr>
            <a:lvl7pPr indent="-273050" lvl="6" marL="32004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7pPr>
            <a:lvl8pPr indent="-273050" lvl="7" marL="36576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8pPr>
            <a:lvl9pPr indent="-273050" lvl="8" marL="4114800" rtl="0">
              <a:spcBef>
                <a:spcPts val="800"/>
              </a:spcBef>
              <a:spcAft>
                <a:spcPts val="0"/>
              </a:spcAft>
              <a:buSzPts val="700"/>
              <a:buChar char="▶"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AUTOLAYOUT_2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188400" y="188400"/>
            <a:ext cx="8767200" cy="4766700"/>
          </a:xfrm>
          <a:prstGeom prst="rect">
            <a:avLst/>
          </a:prstGeom>
          <a:solidFill>
            <a:srgbClr val="DEE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282600" y="282600"/>
            <a:ext cx="8578800" cy="45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0"/>
          <p:cNvCxnSpPr/>
          <p:nvPr/>
        </p:nvCxnSpPr>
        <p:spPr>
          <a:xfrm>
            <a:off x="282600" y="4607275"/>
            <a:ext cx="42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20"/>
          <p:cNvCxnSpPr/>
          <p:nvPr/>
        </p:nvCxnSpPr>
        <p:spPr>
          <a:xfrm>
            <a:off x="8438400" y="536225"/>
            <a:ext cx="42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20"/>
          <p:cNvSpPr txBox="1"/>
          <p:nvPr>
            <p:ph type="title"/>
          </p:nvPr>
        </p:nvSpPr>
        <p:spPr>
          <a:xfrm>
            <a:off x="705600" y="1415400"/>
            <a:ext cx="3394200" cy="22497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EEDBE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EEDBE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EEDBE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EEDBE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EEDBE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EEDBE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EEDBE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EEDBE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EEDBE"/>
                </a:solidFill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252525" y="836250"/>
            <a:ext cx="4185900" cy="34080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▶"/>
              <a:defRPr sz="14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▶"/>
              <a:defRPr sz="1200">
                <a:solidFill>
                  <a:schemeClr val="dk2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▶"/>
              <a:defRPr sz="1200">
                <a:solidFill>
                  <a:schemeClr val="dk2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▶"/>
              <a:defRPr sz="1200"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▶"/>
              <a:defRPr sz="1200">
                <a:solidFill>
                  <a:schemeClr val="dk2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▶"/>
              <a:defRPr sz="1200">
                <a:solidFill>
                  <a:schemeClr val="dk2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▶"/>
              <a:defRPr sz="1200">
                <a:solidFill>
                  <a:schemeClr val="dk2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▶"/>
              <a:defRPr sz="1200">
                <a:solidFill>
                  <a:schemeClr val="dk2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▶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-78" y="-6350"/>
            <a:ext cx="9144178" cy="5149935"/>
            <a:chOff x="-104" y="-8467"/>
            <a:chExt cx="12192237" cy="6866580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" name="Google Shape;32;p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</p:sp>
        <p:sp>
          <p:nvSpPr>
            <p:cNvPr id="33" name="Google Shape;33;p3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4" name="Google Shape;34;p3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36" name="Google Shape;36;p3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</p:sp>
        <p:sp>
          <p:nvSpPr>
            <p:cNvPr id="38" name="Google Shape;38;p3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10800000">
              <a:off x="-104" y="54"/>
              <a:ext cx="842700" cy="56661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 txBox="1"/>
          <p:nvPr>
            <p:ph type="ctrTitle"/>
          </p:nvPr>
        </p:nvSpPr>
        <p:spPr>
          <a:xfrm>
            <a:off x="1130300" y="1803400"/>
            <a:ext cx="5825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Trebuchet MS"/>
              <a:buNone/>
              <a:defRPr sz="41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" type="subTitle"/>
          </p:nvPr>
        </p:nvSpPr>
        <p:spPr>
          <a:xfrm>
            <a:off x="1130300" y="3038125"/>
            <a:ext cx="58251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7F7F7F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3">
  <p:cSld name="AUTOLAYOUT_4"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type="ctrTitle"/>
          </p:nvPr>
        </p:nvSpPr>
        <p:spPr>
          <a:xfrm>
            <a:off x="4216401" y="913500"/>
            <a:ext cx="4202700" cy="33165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6">
  <p:cSld name="AUTOLAYOUT_7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2">
            <a:alphaModFix amt="64000"/>
          </a:blip>
          <a:srcRect b="7820" l="0" r="0" t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5">
  <p:cSld name="AUTOLAYOUT_8"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836400" y="709750"/>
            <a:ext cx="7490400" cy="15774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8">
  <p:cSld name="AUTOLAYOUT_10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9">
  <p:cSld name="AUTOLAYOUT_12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rgbClr val="424E5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rgbClr val="424E5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rgbClr val="424E5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rgbClr val="424E5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rgbClr val="424E5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rgbClr val="424E5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rgbClr val="424E5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rgbClr val="424E5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rgbClr val="424E56"/>
                </a:solidFill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E56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E56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E56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E56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E56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E56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E56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E56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E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0">
  <p:cSld name="AUTOLAYOUT_13"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26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185" name="Google Shape;185;p26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6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1">
  <p:cSld name="AUTOLAYOUT_15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878400" y="843500"/>
            <a:ext cx="8265600" cy="69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 rot="10800000">
            <a:off x="189931" y="843500"/>
            <a:ext cx="695400" cy="6954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660850" y="896950"/>
            <a:ext cx="6842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0F9D5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0F9D5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0F9D5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0F9D5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0F9D5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0F9D5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0F9D5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0F9D5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9D58"/>
              </a:buClr>
              <a:buSzPts val="2000"/>
              <a:buNone/>
              <a:defRPr b="1" sz="2000">
                <a:solidFill>
                  <a:srgbClr val="0F9D58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660775" y="1826600"/>
            <a:ext cx="3749700" cy="2801700"/>
          </a:xfrm>
          <a:prstGeom prst="rect">
            <a:avLst/>
          </a:prstGeom>
          <a:noFill/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▶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2" type="body"/>
          </p:nvPr>
        </p:nvSpPr>
        <p:spPr>
          <a:xfrm>
            <a:off x="5085425" y="1826600"/>
            <a:ext cx="3749700" cy="2801700"/>
          </a:xfrm>
          <a:prstGeom prst="rect">
            <a:avLst/>
          </a:prstGeom>
          <a:noFill/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▶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▶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7">
  <p:cSld name="AUTOLAYOUT_16">
    <p:bg>
      <p:bgPr>
        <a:solidFill>
          <a:srgbClr val="10406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04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826125" y="1079839"/>
            <a:ext cx="248100" cy="414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826125" y="1494435"/>
            <a:ext cx="248100" cy="414600"/>
          </a:xfrm>
          <a:prstGeom prst="rect">
            <a:avLst/>
          </a:prstGeom>
          <a:solidFill>
            <a:srgbClr val="E466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>
            <p:ph type="title"/>
          </p:nvPr>
        </p:nvSpPr>
        <p:spPr>
          <a:xfrm>
            <a:off x="1866150" y="849625"/>
            <a:ext cx="5887500" cy="28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2">
  <p:cSld name="AUTOLAYOUT_17"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rgbClr val="104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rgbClr val="10406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rgbClr val="10406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rgbClr val="10406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rgbClr val="10406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rgbClr val="10406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rgbClr val="10406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rgbClr val="10406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rgbClr val="10406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rgbClr val="104060"/>
                </a:solidFill>
              </a:defRPr>
            </a:lvl9pPr>
          </a:lstStyle>
          <a:p/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Char char="▶"/>
              <a:defRPr sz="1600">
                <a:solidFill>
                  <a:schemeClr val="dk2"/>
                </a:solidFill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Char char="▶"/>
              <a:defRPr sz="1400">
                <a:solidFill>
                  <a:schemeClr val="dk2"/>
                </a:solidFill>
              </a:defRPr>
            </a:lvl2pPr>
            <a:lvl3pPr indent="-2794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800"/>
              <a:buChar char="▶"/>
              <a:defRPr sz="1400">
                <a:solidFill>
                  <a:schemeClr val="dk2"/>
                </a:solidFill>
              </a:defRPr>
            </a:lvl3pPr>
            <a:lvl4pPr indent="-2730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Char char="▶"/>
              <a:defRPr sz="1400">
                <a:solidFill>
                  <a:schemeClr val="dk2"/>
                </a:solidFill>
              </a:defRPr>
            </a:lvl4pPr>
            <a:lvl5pPr indent="-2730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Char char="▶"/>
              <a:defRPr sz="1400">
                <a:solidFill>
                  <a:schemeClr val="dk2"/>
                </a:solidFill>
              </a:defRPr>
            </a:lvl5pPr>
            <a:lvl6pPr indent="-2730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Char char="▶"/>
              <a:defRPr sz="1400">
                <a:solidFill>
                  <a:schemeClr val="dk2"/>
                </a:solidFill>
              </a:defRPr>
            </a:lvl6pPr>
            <a:lvl7pPr indent="-2730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Char char="▶"/>
              <a:defRPr sz="1400">
                <a:solidFill>
                  <a:schemeClr val="dk2"/>
                </a:solidFill>
              </a:defRPr>
            </a:lvl7pPr>
            <a:lvl8pPr indent="-2730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Char char="▶"/>
              <a:defRPr sz="1400">
                <a:solidFill>
                  <a:schemeClr val="dk2"/>
                </a:solidFill>
              </a:defRPr>
            </a:lvl8pPr>
            <a:lvl9pPr indent="-2730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700"/>
              <a:buChar char="▶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3">
  <p:cSld name="AUTOLAYOUT_18"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2266950" y="76275"/>
            <a:ext cx="6801000" cy="4985100"/>
          </a:xfrm>
          <a:prstGeom prst="rect">
            <a:avLst/>
          </a:prstGeom>
          <a:solidFill>
            <a:srgbClr val="104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89100" y="3513225"/>
            <a:ext cx="2107200" cy="15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96225" y="75975"/>
            <a:ext cx="2100000" cy="33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 txBox="1"/>
          <p:nvPr>
            <p:ph type="ctrTitle"/>
          </p:nvPr>
        </p:nvSpPr>
        <p:spPr>
          <a:xfrm>
            <a:off x="2933700" y="733425"/>
            <a:ext cx="5391300" cy="3676500"/>
          </a:xfrm>
          <a:prstGeom prst="rect">
            <a:avLst/>
          </a:prstGeom>
          <a:noFill/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508001" y="2025650"/>
            <a:ext cx="6447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508001" y="3395586"/>
            <a:ext cx="644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2">
  <p:cSld name="AUTOLAYOUT_19"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31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222" name="Google Shape;222;p31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31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4">
  <p:cSld name="AUTOLAYOUT_20"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/>
          <p:nvPr/>
        </p:nvSpPr>
        <p:spPr>
          <a:xfrm>
            <a:off x="2140800" y="3781876"/>
            <a:ext cx="4862400" cy="124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2140800" y="1237413"/>
            <a:ext cx="4862400" cy="124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4000"/>
              <a:buNone/>
              <a:defRPr b="1" sz="4000">
                <a:solidFill>
                  <a:srgbClr val="0D47A1"/>
                </a:solidFill>
              </a:defRPr>
            </a:lvl9pPr>
          </a:lstStyle>
          <a:p/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0D47A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4">
  <p:cSld name="AUTOLAYOUT_21"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">
  <p:cSld name="AUTOLAYOUT_23"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6">
  <p:cSld name="AUTOLAYOUT_24"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5">
  <p:cSld name="AUTOLAYOUT_25"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/>
          <p:nvPr/>
        </p:nvSpPr>
        <p:spPr>
          <a:xfrm>
            <a:off x="2355525" y="312600"/>
            <a:ext cx="4518300" cy="4518300"/>
          </a:xfrm>
          <a:prstGeom prst="ellipse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2581178" y="538253"/>
            <a:ext cx="4066800" cy="4066800"/>
          </a:xfrm>
          <a:prstGeom prst="ellipse">
            <a:avLst/>
          </a:prstGeom>
          <a:noFill/>
          <a:ln cap="flat" cmpd="sng" w="28575">
            <a:solidFill>
              <a:srgbClr val="EE22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 txBox="1"/>
          <p:nvPr>
            <p:ph type="ctrTitle"/>
          </p:nvPr>
        </p:nvSpPr>
        <p:spPr>
          <a:xfrm>
            <a:off x="2857500" y="1679600"/>
            <a:ext cx="3505200" cy="17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8">
  <p:cSld name="AUTOLAYOUT_27"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7">
  <p:cSld name="AUTOLAYOUT_28"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  <a:noFill/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508000" y="1620442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3817477" y="1620442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506809" y="1620737"/>
            <a:ext cx="3139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61" name="Google Shape;61;p6"/>
          <p:cNvSpPr txBox="1"/>
          <p:nvPr>
            <p:ph idx="2" type="body"/>
          </p:nvPr>
        </p:nvSpPr>
        <p:spPr>
          <a:xfrm>
            <a:off x="506809" y="2052934"/>
            <a:ext cx="31392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3" type="body"/>
          </p:nvPr>
        </p:nvSpPr>
        <p:spPr>
          <a:xfrm>
            <a:off x="3816287" y="1620737"/>
            <a:ext cx="3139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63" name="Google Shape;63;p6"/>
          <p:cNvSpPr txBox="1"/>
          <p:nvPr>
            <p:ph idx="4" type="body"/>
          </p:nvPr>
        </p:nvSpPr>
        <p:spPr>
          <a:xfrm>
            <a:off x="3816288" y="2052934"/>
            <a:ext cx="31392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508000" y="1123953"/>
            <a:ext cx="28908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3570346" y="386193"/>
            <a:ext cx="3385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▶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508000" y="2082802"/>
            <a:ext cx="2890800" cy="1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9pPr>
          </a:lstStyle>
          <a:p/>
        </p:txBody>
      </p:sp>
      <p:sp>
        <p:nvSpPr>
          <p:cNvPr id="80" name="Google Shape;80;p9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508000" y="3600450"/>
            <a:ext cx="6447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0"/>
          <p:cNvSpPr/>
          <p:nvPr>
            <p:ph idx="2" type="pic"/>
          </p:nvPr>
        </p:nvSpPr>
        <p:spPr>
          <a:xfrm>
            <a:off x="508000" y="457200"/>
            <a:ext cx="64476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508000" y="4025503"/>
            <a:ext cx="6447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6350"/>
            <a:ext cx="9144100" cy="5149935"/>
            <a:chOff x="0" y="-8467"/>
            <a:chExt cx="12192133" cy="686658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47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Relationship Id="rId11" Type="http://schemas.openxmlformats.org/officeDocument/2006/relationships/image" Target="../media/image27.png"/><Relationship Id="rId10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1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5.png"/><Relationship Id="rId4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40.png"/><Relationship Id="rId6" Type="http://schemas.openxmlformats.org/officeDocument/2006/relationships/image" Target="../media/image118.png"/><Relationship Id="rId7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Relationship Id="rId7" Type="http://schemas.openxmlformats.org/officeDocument/2006/relationships/image" Target="../media/image8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Relationship Id="rId4" Type="http://schemas.openxmlformats.org/officeDocument/2006/relationships/image" Target="../media/image1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4.png"/><Relationship Id="rId4" Type="http://schemas.openxmlformats.org/officeDocument/2006/relationships/image" Target="../media/image65.png"/><Relationship Id="rId5" Type="http://schemas.openxmlformats.org/officeDocument/2006/relationships/image" Target="../media/image10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3.png"/><Relationship Id="rId4" Type="http://schemas.openxmlformats.org/officeDocument/2006/relationships/image" Target="../media/image100.png"/><Relationship Id="rId5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9.png"/><Relationship Id="rId4" Type="http://schemas.openxmlformats.org/officeDocument/2006/relationships/image" Target="../media/image125.png"/><Relationship Id="rId5" Type="http://schemas.openxmlformats.org/officeDocument/2006/relationships/image" Target="../media/image98.png"/></Relationships>
</file>

<file path=ppt/slides/_rels/slide50.xml.rels><?xml version="1.0" encoding="UTF-8" standalone="yes"?><Relationships xmlns="http://schemas.openxmlformats.org/package/2006/relationships"><Relationship Id="rId20" Type="http://schemas.openxmlformats.org/officeDocument/2006/relationships/image" Target="../media/image97.png"/><Relationship Id="rId22" Type="http://schemas.openxmlformats.org/officeDocument/2006/relationships/image" Target="../media/image122.png"/><Relationship Id="rId21" Type="http://schemas.openxmlformats.org/officeDocument/2006/relationships/image" Target="../media/image99.png"/><Relationship Id="rId23" Type="http://schemas.openxmlformats.org/officeDocument/2006/relationships/image" Target="../media/image106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9" Type="http://schemas.openxmlformats.org/officeDocument/2006/relationships/image" Target="../media/image87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11" Type="http://schemas.openxmlformats.org/officeDocument/2006/relationships/image" Target="../media/image84.png"/><Relationship Id="rId10" Type="http://schemas.openxmlformats.org/officeDocument/2006/relationships/image" Target="../media/image85.png"/><Relationship Id="rId13" Type="http://schemas.openxmlformats.org/officeDocument/2006/relationships/image" Target="../media/image90.png"/><Relationship Id="rId12" Type="http://schemas.openxmlformats.org/officeDocument/2006/relationships/image" Target="../media/image86.png"/><Relationship Id="rId15" Type="http://schemas.openxmlformats.org/officeDocument/2006/relationships/image" Target="../media/image94.png"/><Relationship Id="rId14" Type="http://schemas.openxmlformats.org/officeDocument/2006/relationships/image" Target="../media/image91.png"/><Relationship Id="rId17" Type="http://schemas.openxmlformats.org/officeDocument/2006/relationships/image" Target="../media/image93.png"/><Relationship Id="rId16" Type="http://schemas.openxmlformats.org/officeDocument/2006/relationships/image" Target="../media/image92.png"/><Relationship Id="rId19" Type="http://schemas.openxmlformats.org/officeDocument/2006/relationships/image" Target="../media/image96.png"/><Relationship Id="rId18" Type="http://schemas.openxmlformats.org/officeDocument/2006/relationships/image" Target="../media/image9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1.png"/><Relationship Id="rId4" Type="http://schemas.openxmlformats.org/officeDocument/2006/relationships/image" Target="../media/image116.png"/><Relationship Id="rId5" Type="http://schemas.openxmlformats.org/officeDocument/2006/relationships/image" Target="../media/image1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4.png"/><Relationship Id="rId4" Type="http://schemas.openxmlformats.org/officeDocument/2006/relationships/image" Target="../media/image10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5" Type="http://schemas.openxmlformats.org/officeDocument/2006/relationships/image" Target="../media/image111.png"/><Relationship Id="rId6" Type="http://schemas.openxmlformats.org/officeDocument/2006/relationships/image" Target="../media/image14.png"/><Relationship Id="rId7" Type="http://schemas.openxmlformats.org/officeDocument/2006/relationships/image" Target="../media/image26.png"/><Relationship Id="rId8" Type="http://schemas.openxmlformats.org/officeDocument/2006/relationships/image" Target="../media/image110.png"/><Relationship Id="rId11" Type="http://schemas.openxmlformats.org/officeDocument/2006/relationships/image" Target="../media/image112.png"/><Relationship Id="rId10" Type="http://schemas.openxmlformats.org/officeDocument/2006/relationships/image" Target="../media/image47.png"/><Relationship Id="rId13" Type="http://schemas.openxmlformats.org/officeDocument/2006/relationships/image" Target="../media/image114.png"/><Relationship Id="rId12" Type="http://schemas.openxmlformats.org/officeDocument/2006/relationships/image" Target="../media/image115.png"/><Relationship Id="rId15" Type="http://schemas.openxmlformats.org/officeDocument/2006/relationships/image" Target="../media/image10.png"/><Relationship Id="rId14" Type="http://schemas.openxmlformats.org/officeDocument/2006/relationships/image" Target="../media/image27.png"/><Relationship Id="rId16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sciencedirect.com/science/article/pii/S1361920918304577#f0015" TargetMode="External"/><Relationship Id="rId4" Type="http://schemas.openxmlformats.org/officeDocument/2006/relationships/hyperlink" Target="https://www.sciencedirect.com/science/article/pii/S1361920918304577#f0015" TargetMode="External"/><Relationship Id="rId5" Type="http://schemas.openxmlformats.org/officeDocument/2006/relationships/hyperlink" Target="https://www.physiology.org/doi/abs/10.1152/jappl.1981.51.5.117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contenidos.rodamin.cl/notas/ficheros/26-03-2018_14-57-32_92162676.pdf" TargetMode="External"/><Relationship Id="rId4" Type="http://schemas.openxmlformats.org/officeDocument/2006/relationships/hyperlink" Target="https://www.helioscope.com/projects/1529575/reports" TargetMode="External"/><Relationship Id="rId5" Type="http://schemas.openxmlformats.org/officeDocument/2006/relationships/hyperlink" Target="https://articulo.mercadolibre.com.mx/MLM-575139311-panel-solar-150-w-a-12v-policristalino-_JM?matt_tool=13215032&amp;matt_word&amp;gclid=CjwKCAiA5o3vBRBUEiwA9PVzaqEUF_I5oeKsmzES7TtFfR6LCFfCWXOuXENK3-L9b9uHkxzij5nS0BoCM18QAvD_BwE&amp;quantity=1&amp;variation=37973774045" TargetMode="External"/><Relationship Id="rId6" Type="http://schemas.openxmlformats.org/officeDocument/2006/relationships/hyperlink" Target="https://www.amazon.com.mx/Fotovoltaico-Policristalino-sistemas-EPCOM-PROSE15012/dp/B075FCD8S5/ref=asc_df_B075FCD8S5/?tag=gledskshopmx-20&amp;linkCode=df0&amp;hvadid=360392337979&amp;hvpos=1o5&amp;hvnetw=g&amp;hvrand=3407852106967694742&amp;hvpone=&amp;hvptwo=&amp;hvqmt=&amp;hvdev=c&amp;hvdvcmdl=&amp;hvlocint=&amp;hvlocphy=9047090&amp;hvtargid=pla-981963604992&amp;psc=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475" y="0"/>
            <a:ext cx="91994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 txBox="1"/>
          <p:nvPr>
            <p:ph type="ctrTitle"/>
          </p:nvPr>
        </p:nvSpPr>
        <p:spPr>
          <a:xfrm>
            <a:off x="489425" y="829775"/>
            <a:ext cx="8520600" cy="1282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Sistema de alimentación auxiliar con generador </a:t>
            </a:r>
            <a:r>
              <a:rPr lang="es">
                <a:solidFill>
                  <a:srgbClr val="F3F3F3"/>
                </a:solidFill>
              </a:rPr>
              <a:t>asíncrono</a:t>
            </a:r>
            <a:r>
              <a:rPr lang="es">
                <a:solidFill>
                  <a:srgbClr val="F3F3F3"/>
                </a:solidFill>
              </a:rPr>
              <a:t> de corriente alterna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63" name="Google Shape;263;p39"/>
          <p:cNvSpPr txBox="1"/>
          <p:nvPr>
            <p:ph idx="1" type="subTitle"/>
          </p:nvPr>
        </p:nvSpPr>
        <p:spPr>
          <a:xfrm>
            <a:off x="4699800" y="3360120"/>
            <a:ext cx="4242600" cy="108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9D9D9"/>
                </a:solidFill>
              </a:rPr>
              <a:t>Eduardo Jesús Ramírez Castillo</a:t>
            </a:r>
            <a:endParaRPr>
              <a:solidFill>
                <a:srgbClr val="D9D9D9"/>
              </a:solidFill>
            </a:endParaRPr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9D9D9"/>
                </a:solidFill>
              </a:rPr>
              <a:t>Manuel Fernando Flores Palomino </a:t>
            </a:r>
            <a:endParaRPr>
              <a:solidFill>
                <a:srgbClr val="D9D9D9"/>
              </a:solidFill>
            </a:endParaRPr>
          </a:p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9D9D9"/>
                </a:solidFill>
              </a:rPr>
              <a:t>Ramiro Martín </a:t>
            </a:r>
            <a:r>
              <a:rPr lang="es">
                <a:solidFill>
                  <a:srgbClr val="D9D9D9"/>
                </a:solidFill>
              </a:rPr>
              <a:t>Jaramillo Romero</a:t>
            </a:r>
            <a:r>
              <a:rPr lang="es">
                <a:solidFill>
                  <a:srgbClr val="D9D9D9"/>
                </a:solidFill>
              </a:rPr>
              <a:t> 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729" y="3763446"/>
            <a:ext cx="13800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5500" y="3763450"/>
            <a:ext cx="1380025" cy="13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8497622" y="4609422"/>
            <a:ext cx="512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8"/>
          <p:cNvPicPr preferRelativeResize="0"/>
          <p:nvPr/>
        </p:nvPicPr>
        <p:blipFill rotWithShape="1">
          <a:blip r:embed="rId3">
            <a:alphaModFix/>
          </a:blip>
          <a:srcRect b="0" l="5556" r="5547" t="0"/>
          <a:stretch/>
        </p:blipFill>
        <p:spPr>
          <a:xfrm>
            <a:off x="2586350" y="0"/>
            <a:ext cx="6557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8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PROPUESTO</a:t>
            </a:r>
            <a:endParaRPr/>
          </a:p>
        </p:txBody>
      </p:sp>
      <p:sp>
        <p:nvSpPr>
          <p:cNvPr id="335" name="Google Shape;33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Mecánico</a:t>
            </a:r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50" y="1112725"/>
            <a:ext cx="3712825" cy="19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447" y="2483325"/>
            <a:ext cx="3897178" cy="19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Cálculo de Polea </a:t>
            </a:r>
            <a:endParaRPr/>
          </a:p>
        </p:txBody>
      </p:sp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Datos iniciales.</a:t>
            </a:r>
            <a:endParaRPr/>
          </a:p>
          <a:p>
            <a:pPr indent="-298450" lvl="0" marL="4572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▶"/>
            </a:pPr>
            <a:r>
              <a:rPr b="1" lang="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R.P.M eje motriz x Dpm = R.P.M eje conducido x Dpc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▶"/>
            </a:pPr>
            <a:r>
              <a:rPr b="1" lang="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Lp=2C+1.57(D+d)+(D+d)24C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▶"/>
            </a:pPr>
            <a:r>
              <a:rPr b="1" lang="e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C=1.5 (D+d)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51" name="Google Shape;3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00" y="2625950"/>
            <a:ext cx="31623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300" y="2625950"/>
            <a:ext cx="2333501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500" y="2978375"/>
            <a:ext cx="26574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1"/>
          <p:cNvPicPr preferRelativeResize="0"/>
          <p:nvPr/>
        </p:nvPicPr>
        <p:blipFill rotWithShape="1">
          <a:blip r:embed="rId3">
            <a:alphaModFix/>
          </a:blip>
          <a:srcRect b="11256" l="32257" r="8609" t="21858"/>
          <a:stretch/>
        </p:blipFill>
        <p:spPr>
          <a:xfrm>
            <a:off x="76200" y="342725"/>
            <a:ext cx="4111001" cy="261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1"/>
          <p:cNvPicPr preferRelativeResize="0"/>
          <p:nvPr/>
        </p:nvPicPr>
        <p:blipFill rotWithShape="1">
          <a:blip r:embed="rId4">
            <a:alphaModFix/>
          </a:blip>
          <a:srcRect b="9870" l="33276" r="9607" t="24628"/>
          <a:stretch/>
        </p:blipFill>
        <p:spPr>
          <a:xfrm>
            <a:off x="76200" y="2957050"/>
            <a:ext cx="2141898" cy="1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1"/>
          <p:cNvPicPr preferRelativeResize="0"/>
          <p:nvPr/>
        </p:nvPicPr>
        <p:blipFill rotWithShape="1">
          <a:blip r:embed="rId5">
            <a:alphaModFix/>
          </a:blip>
          <a:srcRect b="31257" l="32946" r="40748" t="37327"/>
          <a:stretch/>
        </p:blipFill>
        <p:spPr>
          <a:xfrm>
            <a:off x="2132950" y="2957050"/>
            <a:ext cx="2056749" cy="138099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1"/>
          <p:cNvSpPr txBox="1"/>
          <p:nvPr>
            <p:ph type="title"/>
          </p:nvPr>
        </p:nvSpPr>
        <p:spPr>
          <a:xfrm>
            <a:off x="4572000" y="538350"/>
            <a:ext cx="37539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Estructural </a:t>
            </a:r>
            <a:endParaRPr/>
          </a:p>
        </p:txBody>
      </p:sp>
      <p:sp>
        <p:nvSpPr>
          <p:cNvPr id="362" name="Google Shape;36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Modelación del sistema</a:t>
            </a:r>
            <a:endParaRPr/>
          </a:p>
        </p:txBody>
      </p:sp>
      <p:sp>
        <p:nvSpPr>
          <p:cNvPr id="368" name="Google Shape;36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9" name="Google Shape;369;p52"/>
          <p:cNvPicPr preferRelativeResize="0"/>
          <p:nvPr/>
        </p:nvPicPr>
        <p:blipFill rotWithShape="1">
          <a:blip r:embed="rId3">
            <a:alphaModFix/>
          </a:blip>
          <a:srcRect b="14816" l="20451" r="11691" t="35447"/>
          <a:stretch/>
        </p:blipFill>
        <p:spPr>
          <a:xfrm>
            <a:off x="828300" y="1082125"/>
            <a:ext cx="7406998" cy="3052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349300" y="582925"/>
            <a:ext cx="4222800" cy="547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UNIFILAR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norma IEC 60617</a:t>
            </a:r>
            <a:endParaRPr sz="1200"/>
          </a:p>
        </p:txBody>
      </p:sp>
      <p:pic>
        <p:nvPicPr>
          <p:cNvPr id="375" name="Google Shape;3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575" y="1809626"/>
            <a:ext cx="1209014" cy="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88" y="3355175"/>
            <a:ext cx="1118725" cy="8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794" y="2825125"/>
            <a:ext cx="1324931" cy="7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5524" y="2829361"/>
            <a:ext cx="965669" cy="76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53"/>
          <p:cNvCxnSpPr/>
          <p:nvPr/>
        </p:nvCxnSpPr>
        <p:spPr>
          <a:xfrm>
            <a:off x="3404993" y="3212474"/>
            <a:ext cx="924300" cy="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0" name="Google Shape;38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4425" y="2767075"/>
            <a:ext cx="820947" cy="76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53"/>
          <p:cNvCxnSpPr/>
          <p:nvPr/>
        </p:nvCxnSpPr>
        <p:spPr>
          <a:xfrm flipH="1">
            <a:off x="6823943" y="2068136"/>
            <a:ext cx="17700" cy="231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7551" y="2068127"/>
            <a:ext cx="724125" cy="54730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3"/>
          <p:cNvSpPr/>
          <p:nvPr/>
        </p:nvSpPr>
        <p:spPr>
          <a:xfrm>
            <a:off x="3983950" y="3159375"/>
            <a:ext cx="160800" cy="204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3701" y="3033472"/>
            <a:ext cx="1209025" cy="40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0500" y="2949876"/>
            <a:ext cx="1514500" cy="501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53"/>
          <p:cNvCxnSpPr/>
          <p:nvPr/>
        </p:nvCxnSpPr>
        <p:spPr>
          <a:xfrm flipH="1">
            <a:off x="4071693" y="3434111"/>
            <a:ext cx="1500" cy="46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7" name="Google Shape;387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6675" y="3977700"/>
            <a:ext cx="820950" cy="5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 txBox="1"/>
          <p:nvPr/>
        </p:nvSpPr>
        <p:spPr>
          <a:xfrm>
            <a:off x="-2437" y="2201725"/>
            <a:ext cx="1665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Generador AC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100 W</a:t>
            </a: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/</a:t>
            </a: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 24 V</a:t>
            </a: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 / </a:t>
            </a: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10 A</a:t>
            </a:r>
            <a:endParaRPr b="1"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p53"/>
          <p:cNvSpPr txBox="1"/>
          <p:nvPr/>
        </p:nvSpPr>
        <p:spPr>
          <a:xfrm>
            <a:off x="4329288" y="3977750"/>
            <a:ext cx="1665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Batería marca Crown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Plomo-Litio</a:t>
            </a: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/</a:t>
            </a: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 12V</a:t>
            </a: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 / </a:t>
            </a: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110 A</a:t>
            </a:r>
            <a:endParaRPr b="1"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2090350" y="1958675"/>
            <a:ext cx="16650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Controlador de carga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100 W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Input:</a:t>
            </a: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 27 VAC</a:t>
            </a: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  / </a:t>
            </a: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10 A</a:t>
            </a:r>
            <a:endParaRPr b="1"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Output: </a:t>
            </a: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24 VDC </a:t>
            </a: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/ </a:t>
            </a: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35 A</a:t>
            </a:r>
            <a:endParaRPr b="1"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1" name="Google Shape;391;p53"/>
          <p:cNvSpPr txBox="1"/>
          <p:nvPr/>
        </p:nvSpPr>
        <p:spPr>
          <a:xfrm>
            <a:off x="3945625" y="2201725"/>
            <a:ext cx="1665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Inversor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400 W</a:t>
            </a: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/</a:t>
            </a: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 24 V</a:t>
            </a: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 / </a:t>
            </a:r>
            <a:r>
              <a:rPr b="1" lang="es" sz="900">
                <a:latin typeface="Trebuchet MS"/>
                <a:ea typeface="Trebuchet MS"/>
                <a:cs typeface="Trebuchet MS"/>
                <a:sym typeface="Trebuchet MS"/>
              </a:rPr>
              <a:t>10 A</a:t>
            </a:r>
            <a:endParaRPr b="1"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2" name="Google Shape;392;p53"/>
          <p:cNvSpPr txBox="1"/>
          <p:nvPr/>
        </p:nvSpPr>
        <p:spPr>
          <a:xfrm>
            <a:off x="6447588" y="1262425"/>
            <a:ext cx="1665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Lámparas LED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76.5 W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3" name="Google Shape;393;p53"/>
          <p:cNvPicPr preferRelativeResize="0"/>
          <p:nvPr/>
        </p:nvPicPr>
        <p:blipFill rotWithShape="1">
          <a:blip r:embed="rId11">
            <a:alphaModFix/>
          </a:blip>
          <a:srcRect b="9966" l="0" r="0" t="0"/>
          <a:stretch/>
        </p:blipFill>
        <p:spPr>
          <a:xfrm>
            <a:off x="7344725" y="3296725"/>
            <a:ext cx="1209024" cy="1163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53"/>
          <p:cNvCxnSpPr/>
          <p:nvPr/>
        </p:nvCxnSpPr>
        <p:spPr>
          <a:xfrm>
            <a:off x="6817943" y="4051649"/>
            <a:ext cx="429600" cy="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53"/>
          <p:cNvSpPr txBox="1"/>
          <p:nvPr/>
        </p:nvSpPr>
        <p:spPr>
          <a:xfrm>
            <a:off x="7116725" y="2873925"/>
            <a:ext cx="1665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Monitor de computadora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20.5  W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6" name="Google Shape;396;p53"/>
          <p:cNvSpPr txBox="1"/>
          <p:nvPr/>
        </p:nvSpPr>
        <p:spPr>
          <a:xfrm>
            <a:off x="1413722" y="3296725"/>
            <a:ext cx="12090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Cal 14 AWG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Google Shape;397;p53"/>
          <p:cNvSpPr txBox="1"/>
          <p:nvPr/>
        </p:nvSpPr>
        <p:spPr>
          <a:xfrm rot="-5400000">
            <a:off x="3347097" y="3296725"/>
            <a:ext cx="12090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Cal 10 AWG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8" name="Google Shape;398;p53"/>
          <p:cNvSpPr txBox="1"/>
          <p:nvPr/>
        </p:nvSpPr>
        <p:spPr>
          <a:xfrm>
            <a:off x="5546559" y="2615425"/>
            <a:ext cx="12090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Cal 14 AWG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53"/>
          <p:cNvSpPr txBox="1"/>
          <p:nvPr/>
        </p:nvSpPr>
        <p:spPr>
          <a:xfrm>
            <a:off x="3347097" y="2861125"/>
            <a:ext cx="12090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Cal 14 AWG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25" y="-29225"/>
            <a:ext cx="8481750" cy="5201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21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25" y="2344713"/>
            <a:ext cx="4281175" cy="257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875" y="2385413"/>
            <a:ext cx="3584431" cy="257018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6"/>
          <p:cNvPicPr preferRelativeResize="0"/>
          <p:nvPr/>
        </p:nvPicPr>
        <p:blipFill rotWithShape="1">
          <a:blip r:embed="rId3">
            <a:alphaModFix/>
          </a:blip>
          <a:srcRect b="0" l="7763" r="7755" t="0"/>
          <a:stretch/>
        </p:blipFill>
        <p:spPr>
          <a:xfrm>
            <a:off x="0" y="0"/>
            <a:ext cx="3427969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4878850" cy="30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6"/>
          <p:cNvPicPr preferRelativeResize="0"/>
          <p:nvPr/>
        </p:nvPicPr>
        <p:blipFill rotWithShape="1">
          <a:blip r:embed="rId4">
            <a:alphaModFix/>
          </a:blip>
          <a:srcRect b="2644" l="10410" r="0" t="10080"/>
          <a:stretch/>
        </p:blipFill>
        <p:spPr>
          <a:xfrm>
            <a:off x="4878850" y="2571750"/>
            <a:ext cx="4445148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6"/>
          <p:cNvSpPr txBox="1"/>
          <p:nvPr>
            <p:ph idx="4294967295" type="ctrTitle"/>
          </p:nvPr>
        </p:nvSpPr>
        <p:spPr>
          <a:xfrm>
            <a:off x="5121301" y="715225"/>
            <a:ext cx="4202700" cy="331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Selección del generador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4" name="Google Shape;42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427725" y="37277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C.C. con inversor </a:t>
            </a:r>
            <a:endParaRPr/>
          </a:p>
        </p:txBody>
      </p:sp>
      <p:pic>
        <p:nvPicPr>
          <p:cNvPr id="430" name="Google Shape;430;p57"/>
          <p:cNvPicPr preferRelativeResize="0"/>
          <p:nvPr/>
        </p:nvPicPr>
        <p:blipFill rotWithShape="1">
          <a:blip r:embed="rId3">
            <a:alphaModFix/>
          </a:blip>
          <a:srcRect b="0" l="0" r="0" t="40564"/>
          <a:stretch/>
        </p:blipFill>
        <p:spPr>
          <a:xfrm>
            <a:off x="4906125" y="298350"/>
            <a:ext cx="3530725" cy="45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 rotWithShape="1">
          <a:blip r:embed="rId4">
            <a:alphaModFix/>
          </a:blip>
          <a:srcRect b="25604" l="0" r="0" t="27749"/>
          <a:stretch/>
        </p:blipFill>
        <p:spPr>
          <a:xfrm>
            <a:off x="553175" y="967588"/>
            <a:ext cx="3174449" cy="3208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r>
              <a:rPr lang="es"/>
              <a:t> </a:t>
            </a:r>
            <a:endParaRPr/>
          </a:p>
        </p:txBody>
      </p:sp>
      <p:sp>
        <p:nvSpPr>
          <p:cNvPr id="272" name="Google Shape;2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5" y="655422"/>
            <a:ext cx="5382701" cy="30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551" y="152400"/>
            <a:ext cx="2520900" cy="37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Consumo energético estimado</a:t>
            </a:r>
            <a:endParaRPr/>
          </a:p>
        </p:txBody>
      </p:sp>
      <p:sp>
        <p:nvSpPr>
          <p:cNvPr id="438" name="Google Shape;43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75" y="1323450"/>
            <a:ext cx="8622851" cy="22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>
            <p:ph type="title"/>
          </p:nvPr>
        </p:nvSpPr>
        <p:spPr>
          <a:xfrm>
            <a:off x="349300" y="14862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Reducción del Consumo </a:t>
            </a:r>
            <a:endParaRPr/>
          </a:p>
        </p:txBody>
      </p:sp>
      <p:sp>
        <p:nvSpPr>
          <p:cNvPr id="445" name="Google Shape;44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46" name="Google Shape;4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38" y="811625"/>
            <a:ext cx="8649326" cy="19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438" y="2912575"/>
            <a:ext cx="27527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Selección de Batería</a:t>
            </a:r>
            <a:endParaRPr/>
          </a:p>
        </p:txBody>
      </p:sp>
      <p:sp>
        <p:nvSpPr>
          <p:cNvPr id="453" name="Google Shape;453;p60"/>
          <p:cNvSpPr txBox="1"/>
          <p:nvPr>
            <p:ph idx="1" type="body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Parámetros de rendimiento global de un arreglo con batería en inversor.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▶"/>
            </a:pPr>
            <a:r>
              <a:rPr lang="es"/>
              <a:t>Kb → pérdidas por rendimiento del acumulador.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s"/>
              <a:t>kc → Coeficiente de pérdidas en el inversor.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s"/>
              <a:t>Kv → Coeficiente de pérdidas varias.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s"/>
              <a:t>Ka → Autodescarga diario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s"/>
              <a:t>N → Número de días de autonomía del arreglo de baterías.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s"/>
              <a:t>Pd → Profundidad de descarga diaria.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Selección Batería </a:t>
            </a:r>
            <a:endParaRPr/>
          </a:p>
        </p:txBody>
      </p:sp>
      <p:pic>
        <p:nvPicPr>
          <p:cNvPr id="460" name="Google Shape;4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275" y="809644"/>
            <a:ext cx="2796175" cy="325073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62" name="Google Shape;46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49925"/>
            <a:ext cx="212407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575" y="1671638"/>
            <a:ext cx="25717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69" name="Google Shape;469;p62"/>
          <p:cNvPicPr preferRelativeResize="0"/>
          <p:nvPr/>
        </p:nvPicPr>
        <p:blipFill rotWithShape="1">
          <a:blip r:embed="rId3">
            <a:alphaModFix/>
          </a:blip>
          <a:srcRect b="30372" l="0" r="0" t="33087"/>
          <a:stretch/>
        </p:blipFill>
        <p:spPr>
          <a:xfrm>
            <a:off x="532300" y="1095925"/>
            <a:ext cx="4202051" cy="33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2"/>
          <p:cNvSpPr txBox="1"/>
          <p:nvPr>
            <p:ph type="title"/>
          </p:nvPr>
        </p:nvSpPr>
        <p:spPr>
          <a:xfrm>
            <a:off x="4734350" y="109592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Batería ciclo profundo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 V 130 Ah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/>
          <p:nvPr>
            <p:ph type="ctrTitle"/>
          </p:nvPr>
        </p:nvSpPr>
        <p:spPr>
          <a:xfrm>
            <a:off x="2857500" y="1679600"/>
            <a:ext cx="3505200" cy="178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sp>
        <p:nvSpPr>
          <p:cNvPr id="476" name="Google Shape;47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5" y="985275"/>
            <a:ext cx="4959776" cy="37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4"/>
          <p:cNvPicPr preferRelativeResize="0"/>
          <p:nvPr/>
        </p:nvPicPr>
        <p:blipFill rotWithShape="1">
          <a:blip r:embed="rId4">
            <a:alphaModFix/>
          </a:blip>
          <a:srcRect b="-7419" l="10321" r="21184" t="7419"/>
          <a:stretch/>
        </p:blipFill>
        <p:spPr>
          <a:xfrm>
            <a:off x="5359550" y="985275"/>
            <a:ext cx="3448499" cy="35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4"/>
          <p:cNvSpPr txBox="1"/>
          <p:nvPr/>
        </p:nvSpPr>
        <p:spPr>
          <a:xfrm>
            <a:off x="511425" y="204575"/>
            <a:ext cx="4060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Comportamiento del generador solo con controlador de carga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5053550" y="204575"/>
            <a:ext cx="4060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Comportamiento del generador con controlador de carga y cargas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5" name="Google Shape;48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65"/>
          <p:cNvPicPr preferRelativeResize="0"/>
          <p:nvPr/>
        </p:nvPicPr>
        <p:blipFill rotWithShape="1">
          <a:blip r:embed="rId3">
            <a:alphaModFix/>
          </a:blip>
          <a:srcRect b="-15960" l="18530" r="-15958" t="15960"/>
          <a:stretch/>
        </p:blipFill>
        <p:spPr>
          <a:xfrm>
            <a:off x="2001875" y="970675"/>
            <a:ext cx="5420426" cy="41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5"/>
          <p:cNvSpPr txBox="1"/>
          <p:nvPr/>
        </p:nvSpPr>
        <p:spPr>
          <a:xfrm>
            <a:off x="2761700" y="73225"/>
            <a:ext cx="4060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Comportamiento del generador con carga simple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6"/>
          <p:cNvPicPr preferRelativeResize="0"/>
          <p:nvPr/>
        </p:nvPicPr>
        <p:blipFill rotWithShape="1">
          <a:blip r:embed="rId3">
            <a:alphaModFix/>
          </a:blip>
          <a:srcRect b="12952" l="10435" r="5679" t="0"/>
          <a:stretch/>
        </p:blipFill>
        <p:spPr>
          <a:xfrm>
            <a:off x="4661300" y="135675"/>
            <a:ext cx="4179101" cy="32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75" y="1511325"/>
            <a:ext cx="4356499" cy="3267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6"/>
          <p:cNvSpPr txBox="1"/>
          <p:nvPr/>
        </p:nvSpPr>
        <p:spPr>
          <a:xfrm>
            <a:off x="511425" y="204575"/>
            <a:ext cx="4060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Onda de corriente entregada por la batería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720600" y="3776250"/>
            <a:ext cx="4060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10 mV/A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1" name="Google Shape;50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7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POLEA</a:t>
            </a:r>
            <a:endParaRPr/>
          </a:p>
        </p:txBody>
      </p:sp>
      <p:sp>
        <p:nvSpPr>
          <p:cNvPr id="507" name="Google Shape;50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8" name="Google Shape;508;p67"/>
          <p:cNvSpPr txBox="1"/>
          <p:nvPr/>
        </p:nvSpPr>
        <p:spPr>
          <a:xfrm>
            <a:off x="396600" y="1276575"/>
            <a:ext cx="7969200" cy="29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s" sz="1800">
                <a:latin typeface="Trebuchet MS"/>
                <a:ea typeface="Trebuchet MS"/>
                <a:cs typeface="Trebuchet MS"/>
                <a:sym typeface="Trebuchet MS"/>
              </a:rPr>
              <a:t>La banda no tenía la tensión necesaria </a:t>
            </a:r>
            <a:r>
              <a:rPr lang="es" sz="1800">
                <a:latin typeface="Trebuchet MS"/>
                <a:ea typeface="Trebuchet MS"/>
                <a:cs typeface="Trebuchet MS"/>
                <a:sym typeface="Trebuchet MS"/>
              </a:rPr>
              <a:t>afectando</a:t>
            </a:r>
            <a:r>
              <a:rPr lang="es" sz="1800">
                <a:latin typeface="Trebuchet MS"/>
                <a:ea typeface="Trebuchet MS"/>
                <a:cs typeface="Trebuchet MS"/>
                <a:sym typeface="Trebuchet MS"/>
              </a:rPr>
              <a:t> la </a:t>
            </a:r>
            <a:r>
              <a:rPr lang="es" sz="1800">
                <a:latin typeface="Trebuchet MS"/>
                <a:ea typeface="Trebuchet MS"/>
                <a:cs typeface="Trebuchet MS"/>
                <a:sym typeface="Trebuchet MS"/>
              </a:rPr>
              <a:t>transmisión.</a:t>
            </a:r>
            <a:r>
              <a:rPr lang="es" sz="18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s" sz="1800">
                <a:latin typeface="Trebuchet MS"/>
                <a:ea typeface="Trebuchet MS"/>
                <a:cs typeface="Trebuchet MS"/>
                <a:sym typeface="Trebuchet MS"/>
              </a:rPr>
              <a:t>La distancia entre centros no </a:t>
            </a:r>
            <a:r>
              <a:rPr lang="es" sz="1800">
                <a:latin typeface="Trebuchet MS"/>
                <a:ea typeface="Trebuchet MS"/>
                <a:cs typeface="Trebuchet MS"/>
                <a:sym typeface="Trebuchet MS"/>
              </a:rPr>
              <a:t>correspondía</a:t>
            </a:r>
            <a:r>
              <a:rPr lang="es" sz="1800">
                <a:latin typeface="Trebuchet MS"/>
                <a:ea typeface="Trebuchet MS"/>
                <a:cs typeface="Trebuchet MS"/>
                <a:sym typeface="Trebuchet MS"/>
              </a:rPr>
              <a:t> a la calculada.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s" sz="1800">
                <a:latin typeface="Trebuchet MS"/>
                <a:ea typeface="Trebuchet MS"/>
                <a:cs typeface="Trebuchet MS"/>
                <a:sym typeface="Trebuchet MS"/>
              </a:rPr>
              <a:t>Se usó un volante de inercia como sistema impulsor.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</a:pPr>
            <a:r>
              <a:rPr lang="es" sz="1800">
                <a:latin typeface="Trebuchet MS"/>
                <a:ea typeface="Trebuchet MS"/>
                <a:cs typeface="Trebuchet MS"/>
                <a:sym typeface="Trebuchet MS"/>
              </a:rPr>
              <a:t>Alineación de ejes.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PROBLEMÁTICA </a:t>
            </a:r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 rotWithShape="1">
          <a:blip r:embed="rId3">
            <a:alphaModFix/>
          </a:blip>
          <a:srcRect b="0" l="0" r="42847" t="0"/>
          <a:stretch/>
        </p:blipFill>
        <p:spPr>
          <a:xfrm>
            <a:off x="4019150" y="13"/>
            <a:ext cx="4331550" cy="40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25" y="0"/>
            <a:ext cx="3263525" cy="40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8"/>
          <p:cNvSpPr txBox="1"/>
          <p:nvPr>
            <p:ph type="title"/>
          </p:nvPr>
        </p:nvSpPr>
        <p:spPr>
          <a:xfrm>
            <a:off x="2140800" y="1630500"/>
            <a:ext cx="4862400" cy="188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¿Es viable?</a:t>
            </a:r>
            <a:endParaRPr/>
          </a:p>
        </p:txBody>
      </p:sp>
      <p:sp>
        <p:nvSpPr>
          <p:cNvPr id="514" name="Google Shape;514;p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69"/>
          <p:cNvPicPr preferRelativeResize="0"/>
          <p:nvPr/>
        </p:nvPicPr>
        <p:blipFill rotWithShape="1">
          <a:blip r:embed="rId3">
            <a:alphaModFix/>
          </a:blip>
          <a:srcRect b="0" l="4889" r="4898" t="0"/>
          <a:stretch/>
        </p:blipFill>
        <p:spPr>
          <a:xfrm>
            <a:off x="0" y="0"/>
            <a:ext cx="3427968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9"/>
          <p:cNvPicPr preferRelativeResize="0"/>
          <p:nvPr/>
        </p:nvPicPr>
        <p:blipFill rotWithShape="1">
          <a:blip r:embed="rId4">
            <a:alphaModFix/>
          </a:blip>
          <a:srcRect b="0" l="5650" r="5650" t="0"/>
          <a:stretch/>
        </p:blipFill>
        <p:spPr>
          <a:xfrm>
            <a:off x="0" y="2571750"/>
            <a:ext cx="3427976" cy="257174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9"/>
          <p:cNvSpPr txBox="1"/>
          <p:nvPr>
            <p:ph type="ctrTitle"/>
          </p:nvPr>
        </p:nvSpPr>
        <p:spPr>
          <a:xfrm>
            <a:off x="4216401" y="913500"/>
            <a:ext cx="4202700" cy="3316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Horarios de Uso y Ocupación </a:t>
            </a:r>
            <a:endParaRPr/>
          </a:p>
        </p:txBody>
      </p:sp>
      <p:sp>
        <p:nvSpPr>
          <p:cNvPr id="522" name="Google Shape;52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0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SIGUIENTE PASO…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SIGUE?</a:t>
            </a:r>
            <a:endParaRPr/>
          </a:p>
        </p:txBody>
      </p:sp>
      <p:sp>
        <p:nvSpPr>
          <p:cNvPr id="528" name="Google Shape;52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1"/>
          <p:cNvSpPr txBox="1"/>
          <p:nvPr/>
        </p:nvSpPr>
        <p:spPr>
          <a:xfrm>
            <a:off x="1430100" y="1964400"/>
            <a:ext cx="62838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SOLUCIÓN CON MÓDULOS </a:t>
            </a:r>
            <a:endParaRPr b="1" sz="36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SOLARES</a:t>
            </a:r>
            <a:endParaRPr b="1" sz="36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4" name="Google Shape;53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40" name="Google Shape;5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100" y="214375"/>
            <a:ext cx="2919850" cy="19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350" y="2990625"/>
            <a:ext cx="23622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2"/>
          <p:cNvPicPr preferRelativeResize="0"/>
          <p:nvPr/>
        </p:nvPicPr>
        <p:blipFill rotWithShape="1">
          <a:blip r:embed="rId5">
            <a:alphaModFix/>
          </a:blip>
          <a:srcRect b="0" l="0" r="37331" t="0"/>
          <a:stretch/>
        </p:blipFill>
        <p:spPr>
          <a:xfrm>
            <a:off x="2445300" y="2387450"/>
            <a:ext cx="3642950" cy="21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57150"/>
            <a:ext cx="44958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55225"/>
            <a:ext cx="215265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2"/>
          <p:cNvSpPr txBox="1"/>
          <p:nvPr/>
        </p:nvSpPr>
        <p:spPr>
          <a:xfrm>
            <a:off x="260650" y="261350"/>
            <a:ext cx="12891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12 KILOS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180 KILOS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51" name="Google Shape;5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75" y="257926"/>
            <a:ext cx="7651850" cy="43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57" name="Google Shape;55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50" y="152400"/>
            <a:ext cx="76720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75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9" name="Google Shape;569;p76"/>
          <p:cNvPicPr preferRelativeResize="0"/>
          <p:nvPr/>
        </p:nvPicPr>
        <p:blipFill rotWithShape="1">
          <a:blip r:embed="rId3">
            <a:alphaModFix/>
          </a:blip>
          <a:srcRect b="0" l="52910" r="0" t="10929"/>
          <a:stretch/>
        </p:blipFill>
        <p:spPr>
          <a:xfrm>
            <a:off x="5131350" y="87850"/>
            <a:ext cx="3691325" cy="3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75" y="1949525"/>
            <a:ext cx="4826549" cy="300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76" name="Google Shape;5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75" y="0"/>
            <a:ext cx="8382250" cy="45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660850" y="896950"/>
            <a:ext cx="6842400" cy="57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660775" y="1826600"/>
            <a:ext cx="3749700" cy="280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spcBef>
                <a:spcPts val="800"/>
              </a:spcBef>
              <a:spcAft>
                <a:spcPts val="0"/>
              </a:spcAft>
              <a:buSzPts val="1400"/>
              <a:buChar char="▶"/>
            </a:pPr>
            <a:r>
              <a:rPr lang="es"/>
              <a:t>Diseñar y construir un sistema de generación a través </a:t>
            </a:r>
            <a:r>
              <a:rPr lang="es"/>
              <a:t>de una bicicleta y </a:t>
            </a:r>
            <a:r>
              <a:rPr b="1" lang="es" u="sng"/>
              <a:t>comprobar la viabilidad</a:t>
            </a:r>
            <a:r>
              <a:rPr lang="es"/>
              <a:t> sin la necesidad de una acometida.</a:t>
            </a:r>
            <a:endParaRPr/>
          </a:p>
        </p:txBody>
      </p:sp>
      <p:sp>
        <p:nvSpPr>
          <p:cNvPr id="289" name="Google Shape;289;p42"/>
          <p:cNvSpPr txBox="1"/>
          <p:nvPr>
            <p:ph idx="2" type="body"/>
          </p:nvPr>
        </p:nvSpPr>
        <p:spPr>
          <a:xfrm>
            <a:off x="5085425" y="1826600"/>
            <a:ext cx="3749700" cy="280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spcBef>
                <a:spcPts val="800"/>
              </a:spcBef>
              <a:spcAft>
                <a:spcPts val="0"/>
              </a:spcAft>
              <a:buSzPts val="1400"/>
              <a:buChar char="▶"/>
            </a:pPr>
            <a:r>
              <a:rPr lang="es"/>
              <a:t>Proponer un modelo para ser utilizado en áreas comunes. </a:t>
            </a:r>
            <a:endParaRPr/>
          </a:p>
        </p:txBody>
      </p:sp>
      <p:sp>
        <p:nvSpPr>
          <p:cNvPr id="290" name="Google Shape;29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82" name="Google Shape;58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36451" cy="33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 rotWithShape="1">
          <a:blip r:embed="rId3">
            <a:alphaModFix/>
          </a:blip>
          <a:srcRect b="0" l="49781" r="0" t="0"/>
          <a:stretch/>
        </p:blipFill>
        <p:spPr>
          <a:xfrm>
            <a:off x="3009400" y="152400"/>
            <a:ext cx="29847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00" y="152400"/>
            <a:ext cx="2581275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7100" y="2552700"/>
            <a:ext cx="3143384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850" y="673928"/>
            <a:ext cx="2581275" cy="391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97" name="Google Shape;5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" y="176213"/>
            <a:ext cx="5943600" cy="47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050" y="152400"/>
            <a:ext cx="26955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050" y="2047875"/>
            <a:ext cx="2462942" cy="2462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05" name="Google Shape;6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000" y="0"/>
            <a:ext cx="2946475" cy="23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1"/>
          <p:cNvPicPr preferRelativeResize="0"/>
          <p:nvPr/>
        </p:nvPicPr>
        <p:blipFill rotWithShape="1">
          <a:blip r:embed="rId4">
            <a:alphaModFix/>
          </a:blip>
          <a:srcRect b="0" l="0" r="0" t="21972"/>
          <a:stretch/>
        </p:blipFill>
        <p:spPr>
          <a:xfrm>
            <a:off x="6467475" y="325900"/>
            <a:ext cx="267652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600" y="3313750"/>
            <a:ext cx="26860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5775" y="1995650"/>
            <a:ext cx="4991077" cy="31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2884500" cy="27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15" name="Google Shape;61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85026" cy="2886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6" name="Google Shape;616;p82"/>
          <p:cNvGraphicFramePr/>
          <p:nvPr/>
        </p:nvGraphicFramePr>
        <p:xfrm>
          <a:off x="44958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{6642DE58-5547-4997-8B35-7BF14F1CB834}</a:tableStyleId>
              </a:tblPr>
              <a:tblGrid>
                <a:gridCol w="2314925"/>
                <a:gridCol w="23025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Parte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Costo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PCR 13C-600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$ 7500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Cruceta PV-200 (2)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$ 384.38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Perno doble rosca (2)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$ 80.25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Abrazadera 2BD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$ 58.28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Tirante H1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$ 113.62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Tornillo Máquina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$ 55.48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Herraje para el aseguramiento del módulo solar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$ 2000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Modulo JAP72S01 330 W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$ 2,460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Batería 110 Ah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$4 500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Cable 10 AWG (100 metros) marca CONDUMEX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$ 700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Controlador de carga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$ 900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NEMA 4X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$ 4000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Total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$ 23,214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617" name="Google Shape;6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25" y="3308350"/>
            <a:ext cx="3318300" cy="18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23" name="Google Shape;62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0700"/>
            <a:ext cx="8839201" cy="216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66484"/>
            <a:ext cx="4316010" cy="232461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3"/>
          <p:cNvSpPr txBox="1"/>
          <p:nvPr/>
        </p:nvSpPr>
        <p:spPr>
          <a:xfrm>
            <a:off x="223500" y="2272875"/>
            <a:ext cx="97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5.44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6" name="Google Shape;62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360" y="2666484"/>
            <a:ext cx="3109818" cy="232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32" name="Google Shape;6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480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25" y="2249225"/>
            <a:ext cx="26955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700" y="152400"/>
            <a:ext cx="4860451" cy="38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0" name="Google Shape;64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85950"/>
            <a:ext cx="6383451" cy="44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10775" l="0" r="0" t="23483"/>
          <a:stretch/>
        </p:blipFill>
        <p:spPr>
          <a:xfrm>
            <a:off x="5590075" y="12"/>
            <a:ext cx="3625150" cy="423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86"/>
          <p:cNvPicPr preferRelativeResize="0"/>
          <p:nvPr/>
        </p:nvPicPr>
        <p:blipFill rotWithShape="1">
          <a:blip r:embed="rId3">
            <a:alphaModFix amt="90000"/>
          </a:blip>
          <a:srcRect b="21118" l="0" r="0" t="21118"/>
          <a:stretch/>
        </p:blipFill>
        <p:spPr>
          <a:xfrm>
            <a:off x="6118625" y="3041425"/>
            <a:ext cx="3025375" cy="21020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7" name="Google Shape;647;p86"/>
          <p:cNvSpPr txBox="1"/>
          <p:nvPr>
            <p:ph type="title"/>
          </p:nvPr>
        </p:nvSpPr>
        <p:spPr>
          <a:xfrm>
            <a:off x="836400" y="709750"/>
            <a:ext cx="7490400" cy="157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PARA EXTERIORES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8" name="Google Shape;64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650" y="3041425"/>
            <a:ext cx="3077975" cy="210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41425"/>
            <a:ext cx="3040650" cy="21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87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7" name="Google Shape;657;p87"/>
          <p:cNvSpPr txBox="1"/>
          <p:nvPr>
            <p:ph idx="4294967295" type="ctrTitle"/>
          </p:nvPr>
        </p:nvSpPr>
        <p:spPr>
          <a:xfrm>
            <a:off x="523200" y="3815450"/>
            <a:ext cx="8097600" cy="100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¿Y LA GENERACIÓN CON LA BICICLETA?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3">
            <a:alphaModFix amt="30000"/>
          </a:blip>
          <a:srcRect b="25953" l="0" r="0" t="25948"/>
          <a:stretch/>
        </p:blipFill>
        <p:spPr>
          <a:xfrm>
            <a:off x="2267025" y="79200"/>
            <a:ext cx="6800848" cy="498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 rotWithShape="1">
          <a:blip r:embed="rId4">
            <a:alphaModFix amt="75000"/>
          </a:blip>
          <a:srcRect b="0" l="11797" r="11790" t="0"/>
          <a:stretch/>
        </p:blipFill>
        <p:spPr>
          <a:xfrm>
            <a:off x="89025" y="3513225"/>
            <a:ext cx="2107199" cy="15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 rotWithShape="1">
          <a:blip r:embed="rId5">
            <a:alphaModFix amt="75000"/>
          </a:blip>
          <a:srcRect b="0" l="32415" r="32415" t="0"/>
          <a:stretch/>
        </p:blipFill>
        <p:spPr>
          <a:xfrm>
            <a:off x="96228" y="76276"/>
            <a:ext cx="2100000" cy="336090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type="ctrTitle"/>
          </p:nvPr>
        </p:nvSpPr>
        <p:spPr>
          <a:xfrm>
            <a:off x="2933700" y="733425"/>
            <a:ext cx="5391300" cy="36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Financiamiento</a:t>
            </a:r>
            <a:endParaRPr/>
          </a:p>
        </p:txBody>
      </p:sp>
      <p:sp>
        <p:nvSpPr>
          <p:cNvPr id="299" name="Google Shape;29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350" y="3091175"/>
            <a:ext cx="1515425" cy="202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573" y="1433200"/>
            <a:ext cx="1515425" cy="20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1150" y="9"/>
            <a:ext cx="1910950" cy="143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2100" y="1361325"/>
            <a:ext cx="2306474" cy="172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2100" y="0"/>
            <a:ext cx="1910950" cy="143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3050" y="0"/>
            <a:ext cx="1910950" cy="143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8775" y="3091175"/>
            <a:ext cx="2049798" cy="153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1459" y="1433200"/>
            <a:ext cx="2210640" cy="1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00200" y="-12"/>
            <a:ext cx="1910950" cy="143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14550" y="3438199"/>
            <a:ext cx="1743501" cy="1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61650" y="1417315"/>
            <a:ext cx="2049798" cy="153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" y="-13"/>
            <a:ext cx="1910950" cy="143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1430675"/>
            <a:ext cx="1743501" cy="130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43500" y="3438194"/>
            <a:ext cx="2306474" cy="172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1" y="3710287"/>
            <a:ext cx="1910950" cy="143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0" y="2571750"/>
            <a:ext cx="1743501" cy="130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8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743499" y="2387627"/>
            <a:ext cx="1515424" cy="113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026737" y="2954675"/>
            <a:ext cx="1012125" cy="7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19872" y="4296975"/>
            <a:ext cx="1128675" cy="84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648550" y="4408964"/>
            <a:ext cx="1012099" cy="75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628575" y="4408975"/>
            <a:ext cx="1012099" cy="759074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89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812459" y="1011300"/>
            <a:ext cx="3120900" cy="312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9" name="Google Shape;689;p89"/>
          <p:cNvPicPr preferRelativeResize="0"/>
          <p:nvPr/>
        </p:nvPicPr>
        <p:blipFill rotWithShape="1">
          <a:blip r:embed="rId4">
            <a:alphaModFix/>
          </a:blip>
          <a:srcRect b="0" l="12500" r="12508" t="0"/>
          <a:stretch/>
        </p:blipFill>
        <p:spPr>
          <a:xfrm>
            <a:off x="3019054" y="1009650"/>
            <a:ext cx="3123900" cy="312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0" name="Google Shape;690;p89"/>
          <p:cNvPicPr preferRelativeResize="0"/>
          <p:nvPr/>
        </p:nvPicPr>
        <p:blipFill rotWithShape="1">
          <a:blip r:embed="rId5">
            <a:alphaModFix/>
          </a:blip>
          <a:srcRect b="0" l="12500" r="12508" t="0"/>
          <a:stretch/>
        </p:blipFill>
        <p:spPr>
          <a:xfrm>
            <a:off x="225650" y="1009650"/>
            <a:ext cx="3123900" cy="312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1" name="Google Shape;691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90"/>
          <p:cNvPicPr preferRelativeResize="0"/>
          <p:nvPr/>
        </p:nvPicPr>
        <p:blipFill rotWithShape="1">
          <a:blip r:embed="rId3">
            <a:alphaModFix/>
          </a:blip>
          <a:srcRect b="5445" l="0" r="0" t="5436"/>
          <a:stretch/>
        </p:blipFill>
        <p:spPr>
          <a:xfrm>
            <a:off x="306850" y="316750"/>
            <a:ext cx="3390116" cy="451522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98" name="Google Shape;698;p90"/>
          <p:cNvPicPr preferRelativeResize="0"/>
          <p:nvPr/>
        </p:nvPicPr>
        <p:blipFill rotWithShape="1">
          <a:blip r:embed="rId4">
            <a:alphaModFix/>
          </a:blip>
          <a:srcRect b="0" l="12513" r="12513" t="0"/>
          <a:stretch/>
        </p:blipFill>
        <p:spPr>
          <a:xfrm>
            <a:off x="4294150" y="1217649"/>
            <a:ext cx="3978303" cy="29838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91"/>
          <p:cNvPicPr preferRelativeResize="0"/>
          <p:nvPr/>
        </p:nvPicPr>
        <p:blipFill rotWithShape="1">
          <a:blip r:embed="rId3">
            <a:alphaModFix/>
          </a:blip>
          <a:srcRect b="37531" l="29838" r="36609" t="34837"/>
          <a:stretch/>
        </p:blipFill>
        <p:spPr>
          <a:xfrm>
            <a:off x="390450" y="1763475"/>
            <a:ext cx="4051450" cy="187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1"/>
          <p:cNvPicPr preferRelativeResize="0"/>
          <p:nvPr/>
        </p:nvPicPr>
        <p:blipFill rotWithShape="1">
          <a:blip r:embed="rId3">
            <a:alphaModFix/>
          </a:blip>
          <a:srcRect b="7060" l="35536" r="42095" t="63022"/>
          <a:stretch/>
        </p:blipFill>
        <p:spPr>
          <a:xfrm>
            <a:off x="5156850" y="1517524"/>
            <a:ext cx="2939150" cy="2209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91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Bioreactor</a:t>
            </a:r>
            <a:endParaRPr/>
          </a:p>
        </p:txBody>
      </p:sp>
      <p:sp>
        <p:nvSpPr>
          <p:cNvPr id="706" name="Google Shape;706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7" name="Google Shape;707;p91"/>
          <p:cNvSpPr txBox="1"/>
          <p:nvPr/>
        </p:nvSpPr>
        <p:spPr>
          <a:xfrm>
            <a:off x="6813500" y="3981175"/>
            <a:ext cx="12825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50kg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4.54Kwh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2"/>
          <p:cNvSpPr txBox="1"/>
          <p:nvPr>
            <p:ph idx="1" type="body"/>
          </p:nvPr>
        </p:nvSpPr>
        <p:spPr>
          <a:xfrm>
            <a:off x="372200" y="569000"/>
            <a:ext cx="3397800" cy="43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s"/>
              <a:t>“Estaria bueno ponerlo en el gym”</a:t>
            </a:r>
            <a:endParaRPr/>
          </a:p>
        </p:txBody>
      </p:sp>
      <p:sp>
        <p:nvSpPr>
          <p:cNvPr id="713" name="Google Shape;713;p92"/>
          <p:cNvSpPr txBox="1"/>
          <p:nvPr>
            <p:ph idx="4294967295" type="body"/>
          </p:nvPr>
        </p:nvSpPr>
        <p:spPr>
          <a:xfrm>
            <a:off x="4210812" y="1088612"/>
            <a:ext cx="3139200" cy="43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“Me gusta cómo prende el foco”</a:t>
            </a:r>
            <a:endParaRPr/>
          </a:p>
        </p:txBody>
      </p:sp>
      <p:sp>
        <p:nvSpPr>
          <p:cNvPr id="714" name="Google Shape;714;p92"/>
          <p:cNvSpPr txBox="1"/>
          <p:nvPr>
            <p:ph idx="1" type="body"/>
          </p:nvPr>
        </p:nvSpPr>
        <p:spPr>
          <a:xfrm>
            <a:off x="1172834" y="2135912"/>
            <a:ext cx="3139200" cy="43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s"/>
              <a:t>“Me gustaría que tuviera una pantalla”</a:t>
            </a:r>
            <a:endParaRPr/>
          </a:p>
        </p:txBody>
      </p:sp>
      <p:sp>
        <p:nvSpPr>
          <p:cNvPr id="715" name="Google Shape;715;p92"/>
          <p:cNvSpPr txBox="1"/>
          <p:nvPr>
            <p:ph idx="1" type="body"/>
          </p:nvPr>
        </p:nvSpPr>
        <p:spPr>
          <a:xfrm>
            <a:off x="4640009" y="3183212"/>
            <a:ext cx="3139200" cy="43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s"/>
              <a:t>“Sí lo haría como para echar el coto”</a:t>
            </a:r>
            <a:endParaRPr/>
          </a:p>
        </p:txBody>
      </p:sp>
      <p:sp>
        <p:nvSpPr>
          <p:cNvPr id="716" name="Google Shape;716;p92"/>
          <p:cNvSpPr txBox="1"/>
          <p:nvPr>
            <p:ph idx="1" type="body"/>
          </p:nvPr>
        </p:nvSpPr>
        <p:spPr>
          <a:xfrm>
            <a:off x="5289234" y="310887"/>
            <a:ext cx="3139200" cy="43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b="1" lang="es"/>
              <a:t>“Estaría muy bien que fuera más interactivo”</a:t>
            </a:r>
            <a:endParaRPr b="1"/>
          </a:p>
        </p:txBody>
      </p:sp>
      <p:sp>
        <p:nvSpPr>
          <p:cNvPr id="717" name="Google Shape;717;p92"/>
          <p:cNvSpPr txBox="1"/>
          <p:nvPr>
            <p:ph idx="1" type="body"/>
          </p:nvPr>
        </p:nvSpPr>
        <p:spPr>
          <a:xfrm>
            <a:off x="4740234" y="1939112"/>
            <a:ext cx="3139200" cy="43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s"/>
              <a:t>“Me siento un poco agitado”</a:t>
            </a:r>
            <a:endParaRPr/>
          </a:p>
        </p:txBody>
      </p:sp>
      <p:sp>
        <p:nvSpPr>
          <p:cNvPr id="718" name="Google Shape;718;p92"/>
          <p:cNvSpPr txBox="1"/>
          <p:nvPr>
            <p:ph idx="1" type="body"/>
          </p:nvPr>
        </p:nvSpPr>
        <p:spPr>
          <a:xfrm>
            <a:off x="5214100" y="3991088"/>
            <a:ext cx="3139200" cy="86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s"/>
              <a:t>“Sí me gustaría mucho comprar uno”</a:t>
            </a:r>
            <a:endParaRPr/>
          </a:p>
        </p:txBody>
      </p:sp>
      <p:sp>
        <p:nvSpPr>
          <p:cNvPr id="719" name="Google Shape;719;p92"/>
          <p:cNvSpPr txBox="1"/>
          <p:nvPr>
            <p:ph idx="1" type="body"/>
          </p:nvPr>
        </p:nvSpPr>
        <p:spPr>
          <a:xfrm>
            <a:off x="1172834" y="4289637"/>
            <a:ext cx="3139200" cy="43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s"/>
              <a:t>“Por qué no prende”</a:t>
            </a:r>
            <a:endParaRPr/>
          </a:p>
        </p:txBody>
      </p:sp>
      <p:sp>
        <p:nvSpPr>
          <p:cNvPr id="720" name="Google Shape;720;p92"/>
          <p:cNvSpPr txBox="1"/>
          <p:nvPr>
            <p:ph idx="1" type="body"/>
          </p:nvPr>
        </p:nvSpPr>
        <p:spPr>
          <a:xfrm>
            <a:off x="185459" y="3183212"/>
            <a:ext cx="3139200" cy="43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b="1" lang="es"/>
              <a:t>“Me gustaría mucho ver mi avance y saber cuánto estoy generando</a:t>
            </a:r>
            <a:r>
              <a:rPr lang="es"/>
              <a:t>”</a:t>
            </a:r>
            <a:endParaRPr/>
          </a:p>
        </p:txBody>
      </p:sp>
      <p:sp>
        <p:nvSpPr>
          <p:cNvPr id="721" name="Google Shape;721;p92"/>
          <p:cNvSpPr txBox="1"/>
          <p:nvPr>
            <p:ph idx="1" type="body"/>
          </p:nvPr>
        </p:nvSpPr>
        <p:spPr>
          <a:xfrm>
            <a:off x="372209" y="1352462"/>
            <a:ext cx="3139200" cy="43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b="1" lang="es"/>
              <a:t>“Estaría muy bien que el torque fuera ajustable”</a:t>
            </a:r>
            <a:endParaRPr b="1"/>
          </a:p>
        </p:txBody>
      </p:sp>
      <p:sp>
        <p:nvSpPr>
          <p:cNvPr id="722" name="Google Shape;722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3"/>
          <p:cNvSpPr txBox="1"/>
          <p:nvPr/>
        </p:nvSpPr>
        <p:spPr>
          <a:xfrm>
            <a:off x="1430100" y="1561625"/>
            <a:ext cx="62838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UNIFILAR SISTEMA COMPLETO </a:t>
            </a:r>
            <a:endParaRPr b="1" sz="36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8" name="Google Shape;728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482" y="1845441"/>
            <a:ext cx="962343" cy="81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475" y="1967680"/>
            <a:ext cx="732856" cy="60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2233" y="1259542"/>
            <a:ext cx="425341" cy="70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430" y="470975"/>
            <a:ext cx="974440" cy="51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62820" y="1308523"/>
            <a:ext cx="1007687" cy="36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6955" y="3648509"/>
            <a:ext cx="676241" cy="8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4294811" y="3024295"/>
            <a:ext cx="1007687" cy="36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9134" y="566136"/>
            <a:ext cx="511516" cy="2937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Google Shape;741;p94"/>
          <p:cNvCxnSpPr/>
          <p:nvPr/>
        </p:nvCxnSpPr>
        <p:spPr>
          <a:xfrm rot="10800000">
            <a:off x="3024903" y="859942"/>
            <a:ext cx="0" cy="39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94"/>
          <p:cNvCxnSpPr>
            <a:endCxn id="733" idx="0"/>
          </p:cNvCxnSpPr>
          <p:nvPr/>
        </p:nvCxnSpPr>
        <p:spPr>
          <a:xfrm flipH="1" rot="10800000">
            <a:off x="3237754" y="1845441"/>
            <a:ext cx="1560900" cy="2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3" name="Google Shape;743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6161" y="2058204"/>
            <a:ext cx="878962" cy="638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Google Shape;744;p94"/>
          <p:cNvCxnSpPr/>
          <p:nvPr/>
        </p:nvCxnSpPr>
        <p:spPr>
          <a:xfrm>
            <a:off x="1693197" y="2386976"/>
            <a:ext cx="965400" cy="1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5" name="Google Shape;745;p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3720" y="2924291"/>
            <a:ext cx="962343" cy="4366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94"/>
          <p:cNvCxnSpPr>
            <a:endCxn id="734" idx="2"/>
          </p:cNvCxnSpPr>
          <p:nvPr/>
        </p:nvCxnSpPr>
        <p:spPr>
          <a:xfrm rot="10800000">
            <a:off x="3024903" y="2577234"/>
            <a:ext cx="11100" cy="24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7" name="Google Shape;747;p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3950" y="3521494"/>
            <a:ext cx="2340834" cy="516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8" name="Google Shape;748;p94"/>
          <p:cNvCxnSpPr>
            <a:stCxn id="745" idx="2"/>
            <a:endCxn id="747" idx="0"/>
          </p:cNvCxnSpPr>
          <p:nvPr/>
        </p:nvCxnSpPr>
        <p:spPr>
          <a:xfrm rot="5400000">
            <a:off x="2149342" y="2645876"/>
            <a:ext cx="160500" cy="1590600"/>
          </a:xfrm>
          <a:prstGeom prst="bentConnector3">
            <a:avLst>
              <a:gd fmla="val 5001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9" name="Google Shape;749;p9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6162" y="4075907"/>
            <a:ext cx="425319" cy="37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3950" y="4075918"/>
            <a:ext cx="425319" cy="37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4"/>
          <p:cNvPicPr preferRelativeResize="0"/>
          <p:nvPr/>
        </p:nvPicPr>
        <p:blipFill rotWithShape="1">
          <a:blip r:embed="rId14">
            <a:alphaModFix/>
          </a:blip>
          <a:srcRect b="9966" l="0" r="0" t="0"/>
          <a:stretch/>
        </p:blipFill>
        <p:spPr>
          <a:xfrm>
            <a:off x="1348375" y="4038727"/>
            <a:ext cx="511514" cy="45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76784" y="4094361"/>
            <a:ext cx="676241" cy="33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9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08746" y="3360932"/>
            <a:ext cx="659107" cy="456164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94"/>
          <p:cNvSpPr txBox="1"/>
          <p:nvPr/>
        </p:nvSpPr>
        <p:spPr>
          <a:xfrm>
            <a:off x="1572538" y="4305125"/>
            <a:ext cx="1665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Lámparas LED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224 W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5" name="Google Shape;755;p94"/>
          <p:cNvSpPr txBox="1"/>
          <p:nvPr/>
        </p:nvSpPr>
        <p:spPr>
          <a:xfrm>
            <a:off x="334175" y="272675"/>
            <a:ext cx="1665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Generador AC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6" name="Google Shape;756;p94"/>
          <p:cNvSpPr txBox="1"/>
          <p:nvPr/>
        </p:nvSpPr>
        <p:spPr>
          <a:xfrm rot="-5400000">
            <a:off x="250372" y="1137100"/>
            <a:ext cx="12090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Cal 14 AWG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7" name="Google Shape;757;p94"/>
          <p:cNvSpPr txBox="1"/>
          <p:nvPr/>
        </p:nvSpPr>
        <p:spPr>
          <a:xfrm>
            <a:off x="334175" y="2710438"/>
            <a:ext cx="1665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Controlador de carga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8" name="Google Shape;758;p94"/>
          <p:cNvSpPr txBox="1"/>
          <p:nvPr/>
        </p:nvSpPr>
        <p:spPr>
          <a:xfrm>
            <a:off x="5552500" y="272675"/>
            <a:ext cx="31977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Luminarias LED (14) →  224 Watt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MODEM  (1) → 12 Watt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Computadora Intel (1) → 65 watt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PLC (1) → 384 Watt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Servomotores (2) → 20.10 watt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Monitor (1) → 20.5 Watt 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Total → 735.69 Watt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Google Shape;759;p94"/>
          <p:cNvSpPr txBox="1"/>
          <p:nvPr/>
        </p:nvSpPr>
        <p:spPr>
          <a:xfrm>
            <a:off x="2543725" y="1648900"/>
            <a:ext cx="6591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UPS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0" name="Google Shape;760;p94"/>
          <p:cNvSpPr txBox="1"/>
          <p:nvPr/>
        </p:nvSpPr>
        <p:spPr>
          <a:xfrm>
            <a:off x="2543734" y="234850"/>
            <a:ext cx="12090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rebuchet MS"/>
                <a:ea typeface="Trebuchet MS"/>
                <a:cs typeface="Trebuchet MS"/>
                <a:sym typeface="Trebuchet MS"/>
              </a:rPr>
              <a:t>Sensor de carga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1" name="Google Shape;761;p94"/>
          <p:cNvSpPr txBox="1"/>
          <p:nvPr/>
        </p:nvSpPr>
        <p:spPr>
          <a:xfrm>
            <a:off x="5248575" y="2106850"/>
            <a:ext cx="1322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Relevador de arranque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2" name="Google Shape;762;p94"/>
          <p:cNvSpPr txBox="1"/>
          <p:nvPr/>
        </p:nvSpPr>
        <p:spPr>
          <a:xfrm>
            <a:off x="5193200" y="3917925"/>
            <a:ext cx="1322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Generador de combustión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3" name="Google Shape;763;p94"/>
          <p:cNvSpPr txBox="1"/>
          <p:nvPr/>
        </p:nvSpPr>
        <p:spPr>
          <a:xfrm>
            <a:off x="3391325" y="2897825"/>
            <a:ext cx="1322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Tablero de control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4" name="Google Shape;764;p94"/>
          <p:cNvSpPr txBox="1"/>
          <p:nvPr/>
        </p:nvSpPr>
        <p:spPr>
          <a:xfrm>
            <a:off x="771638" y="4305125"/>
            <a:ext cx="1665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Monitor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20.5W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5" name="Google Shape;765;p94"/>
          <p:cNvSpPr txBox="1"/>
          <p:nvPr/>
        </p:nvSpPr>
        <p:spPr>
          <a:xfrm>
            <a:off x="-60875" y="3242975"/>
            <a:ext cx="18315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rebuchet MS"/>
                <a:ea typeface="Trebuchet MS"/>
                <a:cs typeface="Trebuchet MS"/>
                <a:sym typeface="Trebuchet MS"/>
              </a:rPr>
              <a:t>Bornes de conexión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6" name="Google Shape;766;p94"/>
          <p:cNvSpPr txBox="1"/>
          <p:nvPr/>
        </p:nvSpPr>
        <p:spPr>
          <a:xfrm>
            <a:off x="-433500" y="4305125"/>
            <a:ext cx="1665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Servomotor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10.05W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7" name="Google Shape;767;p94"/>
          <p:cNvSpPr txBox="1"/>
          <p:nvPr/>
        </p:nvSpPr>
        <p:spPr>
          <a:xfrm>
            <a:off x="186300" y="4305125"/>
            <a:ext cx="1665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Servomotor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Trebuchet MS"/>
                <a:ea typeface="Trebuchet MS"/>
                <a:cs typeface="Trebuchet MS"/>
                <a:sym typeface="Trebuchet MS"/>
              </a:rPr>
              <a:t>10.05W</a:t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8" name="Google Shape;768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95"/>
          <p:cNvPicPr preferRelativeResize="0"/>
          <p:nvPr/>
        </p:nvPicPr>
        <p:blipFill rotWithShape="1">
          <a:blip r:embed="rId3">
            <a:alphaModFix/>
          </a:blip>
          <a:srcRect b="18858" l="0" r="50000" t="18858"/>
          <a:stretch/>
        </p:blipFill>
        <p:spPr>
          <a:xfrm>
            <a:off x="25" y="60850"/>
            <a:ext cx="4571964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774" name="Google Shape;774;p95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Generador Honeywell 3250W</a:t>
            </a:r>
            <a:endParaRPr/>
          </a:p>
        </p:txBody>
      </p:sp>
      <p:sp>
        <p:nvSpPr>
          <p:cNvPr id="775" name="Google Shape;775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76" name="Google Shape;776;p95"/>
          <p:cNvSpPr txBox="1"/>
          <p:nvPr/>
        </p:nvSpPr>
        <p:spPr>
          <a:xfrm>
            <a:off x="2337950" y="3740725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6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Dilema ético </a:t>
            </a:r>
            <a:endParaRPr/>
          </a:p>
        </p:txBody>
      </p:sp>
      <p:pic>
        <p:nvPicPr>
          <p:cNvPr id="782" name="Google Shape;7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6563"/>
            <a:ext cx="5072574" cy="28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574" y="688425"/>
            <a:ext cx="3766626" cy="3766626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96"/>
          <p:cNvSpPr txBox="1"/>
          <p:nvPr/>
        </p:nvSpPr>
        <p:spPr>
          <a:xfrm>
            <a:off x="5865038" y="3855800"/>
            <a:ext cx="24777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“Premia tu bioconciencia”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5" name="Google Shape;785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7"/>
          <p:cNvSpPr txBox="1"/>
          <p:nvPr>
            <p:ph type="title"/>
          </p:nvPr>
        </p:nvSpPr>
        <p:spPr>
          <a:xfrm>
            <a:off x="349300" y="334525"/>
            <a:ext cx="7407000" cy="66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791" name="Google Shape;791;p97"/>
          <p:cNvSpPr txBox="1"/>
          <p:nvPr>
            <p:ph idx="1" type="body"/>
          </p:nvPr>
        </p:nvSpPr>
        <p:spPr>
          <a:xfrm>
            <a:off x="349300" y="1147425"/>
            <a:ext cx="7407000" cy="317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Diego A.Giménez-Gaydoua, Amândio Cupido dos Santos, Gabriel Mendes, Inês Fradea, Anabela S.N.Ribeiro. (2019). Energy consumption and pollutant exposure estimation for cyclist routes in urban areas. 14-Sep, de Science Direct Sitio web: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https://www.sciencedirect.com/science/article/pii/S1361920918304577#f001</a:t>
            </a:r>
            <a:r>
              <a:rPr lang="es" u="sng">
                <a:solidFill>
                  <a:schemeClr val="hlink"/>
                </a:solidFill>
                <a:hlinkClick r:id="rId4"/>
              </a:rPr>
              <a:t>5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A. J. Sargeant, E. Hoinville, and A. Young. (1981). Maximum leg force and power output during short-term dynamic exercise. 13-Sep, de American Physiological Society Sitio web: 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https://www.physiology.org/doi/abs/10.1152/jappl.1981.51.5.1175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Manual de electricista VIAKON</a:t>
            </a:r>
            <a:endParaRPr/>
          </a:p>
        </p:txBody>
      </p:sp>
      <p:sp>
        <p:nvSpPr>
          <p:cNvPr id="792" name="Google Shape;792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 b="18045" l="0" r="0" t="18052"/>
          <a:stretch/>
        </p:blipFill>
        <p:spPr>
          <a:xfrm>
            <a:off x="22200" y="0"/>
            <a:ext cx="45275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 rotWithShape="1">
          <a:blip r:embed="rId4">
            <a:alphaModFix/>
          </a:blip>
          <a:srcRect b="18045" l="0" r="0" t="18052"/>
          <a:stretch/>
        </p:blipFill>
        <p:spPr>
          <a:xfrm>
            <a:off x="4594200" y="0"/>
            <a:ext cx="45275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98" name="Google Shape;798;p98"/>
          <p:cNvSpPr txBox="1"/>
          <p:nvPr/>
        </p:nvSpPr>
        <p:spPr>
          <a:xfrm>
            <a:off x="210700" y="272675"/>
            <a:ext cx="8737800" cy="4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 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Intermec. (2019). </a:t>
            </a:r>
            <a:r>
              <a:rPr i="1" lang="es" sz="1000">
                <a:solidFill>
                  <a:schemeClr val="dk1"/>
                </a:solidFill>
                <a:highlight>
                  <a:srgbClr val="FFFFFF"/>
                </a:highlight>
              </a:rPr>
              <a:t>Transmisión de potencia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 (pp. 11-25). Bogota: Intermec SA. Retrieved from </a:t>
            </a:r>
            <a:r>
              <a:rPr lang="es" sz="1000" u="sng">
                <a:solidFill>
                  <a:srgbClr val="1155CC"/>
                </a:solidFill>
                <a:highlight>
                  <a:srgbClr val="FFFFFF"/>
                </a:highlight>
                <a:hlinkClick r:id="rId3"/>
              </a:rPr>
              <a:t>http://contenidos.rodamin.cl/notas/ficheros/26-03-2018_14-57-32_92162676.pdf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Condumex. (2019). </a:t>
            </a:r>
            <a:r>
              <a:rPr i="1" lang="es" sz="1000">
                <a:solidFill>
                  <a:schemeClr val="dk1"/>
                </a:solidFill>
                <a:highlight>
                  <a:srgbClr val="FFFFFF"/>
                </a:highlight>
              </a:rPr>
              <a:t>Energías alternas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 (p. 8). CDMX: Condumex.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AutoNum type="arabicPeriod"/>
            </a:pPr>
            <a:r>
              <a:rPr lang="es" sz="1050">
                <a:solidFill>
                  <a:schemeClr val="dk1"/>
                </a:solidFill>
                <a:highlight>
                  <a:srgbClr val="FFFFFF"/>
                </a:highlight>
              </a:rPr>
              <a:t>Salida del sol Mexico City (Mexico) (hora de puesta del sol hoy y mañana, calendario, horario, </a:t>
            </a:r>
            <a:r>
              <a:rPr lang="es" sz="1050">
                <a:solidFill>
                  <a:schemeClr val="dk1"/>
                </a:solidFill>
                <a:highlight>
                  <a:srgbClr val="FFFFFF"/>
                </a:highlight>
              </a:rPr>
              <a:t>gráfica</a:t>
            </a:r>
            <a:r>
              <a:rPr lang="es" sz="1050">
                <a:solidFill>
                  <a:schemeClr val="dk1"/>
                </a:solidFill>
                <a:highlight>
                  <a:srgbClr val="FFFFFF"/>
                </a:highlight>
              </a:rPr>
              <a:t>). Duración del día solar (horas de luz hoy).</a:t>
            </a:r>
            <a:r>
              <a:rPr lang="es" sz="850">
                <a:solidFill>
                  <a:srgbClr val="2B579A"/>
                </a:solidFill>
                <a:highlight>
                  <a:srgbClr val="FFFFFF"/>
                </a:highlight>
              </a:rPr>
              <a:t>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rgbClr val="666666"/>
                </a:solidFill>
                <a:highlight>
                  <a:srgbClr val="FFFFFF"/>
                </a:highlight>
              </a:rPr>
              <a:t> 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Mx.socialab.com. (2019). </a:t>
            </a:r>
            <a:r>
              <a:rPr i="1" lang="es" sz="1000">
                <a:solidFill>
                  <a:schemeClr val="dk1"/>
                </a:solidFill>
                <a:highlight>
                  <a:srgbClr val="FFFFFF"/>
                </a:highlight>
              </a:rPr>
              <a:t>ASELUS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. [online] Available at: https://mx.socialab.com/challenges/idi2017startup/idea/39625 [Accessed 2 Dec. 2019].</a:t>
            </a:r>
            <a:r>
              <a:rPr lang="es" sz="1000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https://www.helioscope.com/projects/1529575/reports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studylib.es. (2019). </a:t>
            </a:r>
            <a:r>
              <a:rPr i="1" lang="es" sz="1000">
                <a:solidFill>
                  <a:schemeClr val="dk1"/>
                </a:solidFill>
                <a:highlight>
                  <a:srgbClr val="FFFFFF"/>
                </a:highlight>
              </a:rPr>
              <a:t>tempocontrolador programablemodelo gp-3tc-12-20km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. [online] Available at: https://studylib.es/doc/7011125/tempocontrolador-programablemodelo-gp-3tc-12-20km [Accessed 2 Dec. 2019].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Mx.socialab.com. (2019). </a:t>
            </a:r>
            <a:r>
              <a:rPr i="1" lang="es" sz="1000">
                <a:solidFill>
                  <a:schemeClr val="dk1"/>
                </a:solidFill>
                <a:highlight>
                  <a:srgbClr val="FFFFFF"/>
                </a:highlight>
              </a:rPr>
              <a:t>ASELUS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. [online] Available at: </a:t>
            </a:r>
            <a:r>
              <a:rPr lang="es" sz="10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https://articulo.mercadolibre.com.mx/MLM-575139311-panel-solar-150-w-a-12v-policristalino-_JM?matt_tool=13215032&amp;matt_word&amp;gclid=CjwKCAiA5o3vBRBUEiwA9PVzaqEUF_I5oeKsmzES7TtFfR6LCFfCWXOuXENK3-L9b9uHkxzij5nS0BoCM18QAvD_BwE&amp;quantity=1&amp;variation=37973774045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Mx.socialab.com. (2019). </a:t>
            </a:r>
            <a:r>
              <a:rPr i="1" lang="es" sz="1000">
                <a:solidFill>
                  <a:schemeClr val="dk1"/>
                </a:solidFill>
                <a:highlight>
                  <a:srgbClr val="FFFFFF"/>
                </a:highlight>
              </a:rPr>
              <a:t>ASELUS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</a:rPr>
              <a:t>. [online] Available at: </a:t>
            </a:r>
            <a:r>
              <a:rPr lang="es" sz="1000" u="sng">
                <a:solidFill>
                  <a:srgbClr val="1155CC"/>
                </a:solidFill>
                <a:highlight>
                  <a:srgbClr val="FFFFFF"/>
                </a:highlight>
                <a:hlinkClick r:id="rId6"/>
              </a:rPr>
              <a:t>https://www.amazon.com.mx/Fotovoltaico-Policristalino-sistemas-EPCOM-PROSE15012/dp/B07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-185775" y="1446900"/>
            <a:ext cx="3394200" cy="2249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Listado de Cargas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3551150" y="1274625"/>
            <a:ext cx="5172300" cy="340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s" u="sng"/>
              <a:t>POTENCIAS NOMINALES DE HOJA DE ESPECIFICACIONES</a:t>
            </a:r>
            <a:endParaRPr b="1"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▶"/>
            </a:pPr>
            <a:r>
              <a:rPr b="1" i="1" lang="es"/>
              <a:t>LUMINARIAS LED --- (14) --- 		224 Watt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s"/>
              <a:t>MODEM --- (1) --- 				12 Watt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s"/>
              <a:t>Computadora Intel --- (1) --- 		65 Watt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s"/>
              <a:t>PLC --- (1) --- 					384 Watt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lang="es"/>
              <a:t>Servomotores --- (2) --- 	    		20.19 Watt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▶"/>
            </a:pPr>
            <a:r>
              <a:rPr b="1" i="1" lang="es"/>
              <a:t>MONITOR DE COMPUTADORA---(1)---	20.5 	Watt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TOTAL DE 735.66 Watt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Con un factor de seguridad de 1.5 La potencia a alimentar de la carga es de 1KW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title"/>
          </p:nvPr>
        </p:nvSpPr>
        <p:spPr>
          <a:xfrm>
            <a:off x="216225" y="350875"/>
            <a:ext cx="4331100" cy="128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CARGAS MEDIDAS DESDE UN WATTMETRO</a:t>
            </a:r>
            <a:endParaRPr/>
          </a:p>
        </p:txBody>
      </p:sp>
      <p:graphicFrame>
        <p:nvGraphicFramePr>
          <p:cNvPr id="319" name="Google Shape;319;p46"/>
          <p:cNvGraphicFramePr/>
          <p:nvPr/>
        </p:nvGraphicFramePr>
        <p:xfrm>
          <a:off x="1196725" y="19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{B9F9740C-BFE0-4376-8FBA-C411A199FBDD}</a:tableStyleId>
              </a:tblPr>
              <a:tblGrid>
                <a:gridCol w="2370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Valores nominales del Wattmetro modelo 463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120 Volts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60 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15 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Carga máxima: 1 800 Watts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752" y="0"/>
            <a:ext cx="4424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741000" y="60575"/>
            <a:ext cx="5887500" cy="88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NORMAS APLICABLES</a:t>
            </a:r>
            <a:endParaRPr sz="2400"/>
          </a:p>
        </p:txBody>
      </p:sp>
      <p:graphicFrame>
        <p:nvGraphicFramePr>
          <p:cNvPr id="327" name="Google Shape;327;p47"/>
          <p:cNvGraphicFramePr/>
          <p:nvPr/>
        </p:nvGraphicFramePr>
        <p:xfrm>
          <a:off x="1157075" y="94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{B9F9740C-BFE0-4376-8FBA-C411A199FBDD}</a:tableStyleId>
              </a:tblPr>
              <a:tblGrid>
                <a:gridCol w="3619500"/>
                <a:gridCol w="3619500"/>
              </a:tblGrid>
              <a:tr h="42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IEC 60617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SÍMBOLOS UTILIZADOS EN LOS DIAGRAMAS ELÉCTRICOS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NOM-001-SEDE-2012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CALIBRES DE CABLE / MOTORES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NEMA (National Electrical Manufacturers Association) -   </a:t>
                      </a:r>
                      <a:r>
                        <a:rPr lang="es">
                          <a:solidFill>
                            <a:srgbClr val="FFFFFF"/>
                          </a:solidFill>
                        </a:rPr>
                        <a:t>NEMA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INSTALACIÓN EXTERIOR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NOM-003-SCFI-2014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PRODUCTOS</a:t>
                      </a:r>
                      <a:r>
                        <a:rPr lang="es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s">
                          <a:solidFill>
                            <a:srgbClr val="FFFFFF"/>
                          </a:solidFill>
                        </a:rPr>
                        <a:t>ELÉCTRICOS (Baterías)</a:t>
                      </a:r>
                      <a:r>
                        <a:rPr lang="es">
                          <a:solidFill>
                            <a:srgbClr val="FFFFFF"/>
                          </a:solidFill>
                        </a:rPr>
                        <a:t>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8" name="Google Shape;32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